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85" r:id="rId3"/>
    <p:sldId id="286" r:id="rId4"/>
    <p:sldId id="303" r:id="rId5"/>
    <p:sldId id="305" r:id="rId6"/>
    <p:sldId id="304" r:id="rId7"/>
    <p:sldId id="288" r:id="rId8"/>
    <p:sldId id="298" r:id="rId9"/>
    <p:sldId id="289" r:id="rId10"/>
    <p:sldId id="290" r:id="rId11"/>
    <p:sldId id="292" r:id="rId12"/>
    <p:sldId id="306" r:id="rId13"/>
    <p:sldId id="296" r:id="rId14"/>
    <p:sldId id="293" r:id="rId15"/>
    <p:sldId id="309" r:id="rId16"/>
    <p:sldId id="294" r:id="rId17"/>
    <p:sldId id="308" r:id="rId18"/>
    <p:sldId id="307" r:id="rId19"/>
    <p:sldId id="310" r:id="rId20"/>
    <p:sldId id="291" r:id="rId21"/>
    <p:sldId id="302" r:id="rId22"/>
    <p:sldId id="311" r:id="rId23"/>
    <p:sldId id="297" r:id="rId24"/>
    <p:sldId id="300" r:id="rId25"/>
    <p:sldId id="295" r:id="rId26"/>
    <p:sldId id="30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32"/>
    <p:restoredTop sz="95872"/>
  </p:normalViewPr>
  <p:slideViewPr>
    <p:cSldViewPr snapToGrid="0" snapToObjects="1">
      <p:cViewPr varScale="1">
        <p:scale>
          <a:sx n="64" d="100"/>
          <a:sy n="64" d="100"/>
        </p:scale>
        <p:origin x="90" y="60"/>
      </p:cViewPr>
      <p:guideLst/>
    </p:cSldViewPr>
  </p:slideViewPr>
  <p:outlineViewPr>
    <p:cViewPr>
      <p:scale>
        <a:sx n="33" d="100"/>
        <a:sy n="33" d="100"/>
      </p:scale>
      <p:origin x="-56" y="-9505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8260466-7D94-D146-94ED-437A8D16D4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99CC48-606F-2A44-8A9E-90C8A87C25C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CB654-7E9C-BE48-9339-7E99F2B1C197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11D78A-71B4-4845-A070-C54EA3E618C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57718F-B166-7145-B847-6862C67E88D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A92D4-3C21-AA45-8CD5-C4FDD473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96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21055-DA90-9946-ADBA-D255FEB003F8}" type="datetimeFigureOut">
              <a:rPr lang="en-US" smtClean="0"/>
              <a:t>1/2/2026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1823-AD39-B94E-B5A3-0BDDE78834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982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83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970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257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38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201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499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762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583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the USS Nimitz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1,009 feet long, </a:t>
            </a:r>
          </a:p>
          <a:p>
            <a:r>
              <a:rPr lang="en-US" dirty="0"/>
              <a:t>Water line to flight deck is 57 feet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It’s Awesome</a:t>
            </a:r>
          </a:p>
          <a:p>
            <a:endParaRPr lang="en-US" dirty="0"/>
          </a:p>
          <a:p>
            <a:r>
              <a:rPr lang="en-US" dirty="0"/>
              <a:t>I’d like to you give a sense the scale of a SMALL Future data center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8617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Again a SMALL data center</a:t>
            </a:r>
          </a:p>
          <a:p>
            <a:endParaRPr lang="en-US" dirty="0"/>
          </a:p>
          <a:p>
            <a:r>
              <a:rPr lang="en-US" dirty="0"/>
              <a:t>End to end, the data center is 300 feet longer than three Nimitz class aircraft carriers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384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centers need land and power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50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4057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308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311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589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829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7180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5361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401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50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156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Yes, good neighbors</a:t>
            </a:r>
          </a:p>
          <a:p>
            <a:r>
              <a:rPr lang="en-US" dirty="0"/>
              <a:t>Two</a:t>
            </a:r>
            <a:r>
              <a:rPr lang="en-US" baseline="0" dirty="0"/>
              <a:t> 200,00 </a:t>
            </a:r>
            <a:r>
              <a:rPr lang="en-US" baseline="0" dirty="0" err="1"/>
              <a:t>sq</a:t>
            </a:r>
            <a:r>
              <a:rPr lang="en-US" baseline="0" dirty="0"/>
              <a:t> foot data centers. Together, 1/10</a:t>
            </a:r>
            <a:r>
              <a:rPr lang="en-US" baseline="30000" dirty="0"/>
              <a:t>th</a:t>
            </a:r>
            <a:r>
              <a:rPr lang="en-US" baseline="0" dirty="0"/>
              <a:t> size of “small” data centers of the future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448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939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11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761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1823-AD39-B94E-B5A3-0BDDE78834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367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1/2/2026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52E8B-9E46-BD4A-BAB2-5B327A3167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0680" y="1160440"/>
            <a:ext cx="6659880" cy="4188800"/>
          </a:xfrm>
        </p:spPr>
        <p:txBody>
          <a:bodyPr>
            <a:normAutofit/>
          </a:bodyPr>
          <a:lstStyle/>
          <a:p>
            <a:r>
              <a:rPr lang="en-US" dirty="0"/>
              <a:t>The Goochland Technology Overlay District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26B9C2-37CB-F047-890F-EC14E9F3FD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99211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ABD8A-5DEE-8A43-99B3-3FF84BCE7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B9137-83BE-8540-A9FC-6E7F787107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Buildings up to 80 feet tall, By Right. More with a CUP</a:t>
            </a:r>
          </a:p>
          <a:p>
            <a:r>
              <a:rPr lang="en-US" sz="2800" dirty="0"/>
              <a:t>Data centers have 300 foot setback, if “Adjacent” </a:t>
            </a:r>
          </a:p>
          <a:p>
            <a:r>
              <a:rPr lang="en-US" sz="2800" dirty="0"/>
              <a:t>(County images show full-vegetation, in Summer. No “reliable” trusted images)</a:t>
            </a:r>
          </a:p>
        </p:txBody>
      </p:sp>
    </p:spTree>
    <p:extLst>
      <p:ext uri="{BB962C8B-B14F-4D97-AF65-F5344CB8AC3E}">
        <p14:creationId xmlns:p14="http://schemas.microsoft.com/office/powerpoint/2010/main" val="983941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19A04-CF17-0941-A592-699FB975A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4658" y="269441"/>
            <a:ext cx="7958331" cy="1077229"/>
          </a:xfrm>
        </p:spPr>
        <p:txBody>
          <a:bodyPr/>
          <a:lstStyle/>
          <a:p>
            <a:r>
              <a:rPr lang="en-US" dirty="0"/>
              <a:t>Health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6E2E0-8FDE-2C40-9F63-3DB5D1BA8F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3398" y="1346670"/>
            <a:ext cx="9875601" cy="5244630"/>
          </a:xfrm>
        </p:spPr>
        <p:txBody>
          <a:bodyPr>
            <a:normAutofit/>
          </a:bodyPr>
          <a:lstStyle/>
          <a:p>
            <a:r>
              <a:rPr lang="en-US" b="1" dirty="0"/>
              <a:t>1. Noise Pollution</a:t>
            </a:r>
          </a:p>
          <a:p>
            <a:r>
              <a:rPr lang="en-US" dirty="0"/>
              <a:t>The constant operation of cooling fans, servers, and backup generators creates a persistent, low-frequency hum that can significantly affect residents' quality of life. </a:t>
            </a:r>
          </a:p>
          <a:p>
            <a:r>
              <a:rPr lang="en-US" b="1" dirty="0"/>
              <a:t>Physical Symptoms:</a:t>
            </a:r>
            <a:r>
              <a:rPr lang="en-US" dirty="0"/>
              <a:t> Residents near facilities have reported </a:t>
            </a:r>
            <a:r>
              <a:rPr lang="en-US" b="1" dirty="0"/>
              <a:t>migraines</a:t>
            </a:r>
            <a:r>
              <a:rPr lang="en-US" dirty="0"/>
              <a:t>, </a:t>
            </a:r>
            <a:r>
              <a:rPr lang="en-US" b="1" dirty="0"/>
              <a:t>vertigo</a:t>
            </a:r>
            <a:r>
              <a:rPr lang="en-US" dirty="0"/>
              <a:t>, </a:t>
            </a:r>
            <a:r>
              <a:rPr lang="en-US" b="1" dirty="0"/>
              <a:t>tinnitus</a:t>
            </a:r>
            <a:r>
              <a:rPr lang="en-US" dirty="0"/>
              <a:t>, and nausea.</a:t>
            </a:r>
          </a:p>
          <a:p>
            <a:r>
              <a:rPr lang="en-US" b="1" dirty="0"/>
              <a:t>Mental Health:</a:t>
            </a:r>
            <a:r>
              <a:rPr lang="en-US" dirty="0"/>
              <a:t> Chronic exposure to the "unending hum" is linked to increased stress levels, anxiety, and sleep disturbances, which can lead to cognitive impairment over time.</a:t>
            </a:r>
          </a:p>
          <a:p>
            <a:r>
              <a:rPr lang="en-US" b="1" dirty="0"/>
              <a:t>Cardiovascular Risks:</a:t>
            </a:r>
            <a:r>
              <a:rPr lang="en-US" dirty="0"/>
              <a:t> Long-term exposure to high noise levels (sometimes exceeding 80–90 </a:t>
            </a:r>
            <a:r>
              <a:rPr lang="en-US" dirty="0" err="1"/>
              <a:t>dBA</a:t>
            </a:r>
            <a:r>
              <a:rPr lang="en-US" dirty="0"/>
              <a:t>) is associated with hypertension and increased risk of heart attack or stroke. </a:t>
            </a:r>
          </a:p>
        </p:txBody>
      </p:sp>
    </p:spTree>
    <p:extLst>
      <p:ext uri="{BB962C8B-B14F-4D97-AF65-F5344CB8AC3E}">
        <p14:creationId xmlns:p14="http://schemas.microsoft.com/office/powerpoint/2010/main" val="2778919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4D8FE-22F6-1A48-8605-8EC56639E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6463" y="133499"/>
            <a:ext cx="7958331" cy="1077229"/>
          </a:xfrm>
        </p:spPr>
        <p:txBody>
          <a:bodyPr/>
          <a:lstStyle/>
          <a:p>
            <a:r>
              <a:rPr lang="en-US" dirty="0"/>
              <a:t>Health - </a:t>
            </a:r>
            <a:r>
              <a:rPr lang="en-US" b="1" dirty="0"/>
              <a:t>Air Quality and Emissions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7D366-BDFF-CA46-91F5-255D9DE53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960456"/>
            <a:ext cx="9465239" cy="5897544"/>
          </a:xfrm>
        </p:spPr>
        <p:txBody>
          <a:bodyPr>
            <a:normAutofit/>
          </a:bodyPr>
          <a:lstStyle/>
          <a:p>
            <a:r>
              <a:rPr lang="en-US" dirty="0"/>
              <a:t>Data centers rely on large-scale backup diesel generators and local power grids, both of which emit harmful pollutants. </a:t>
            </a:r>
          </a:p>
          <a:p>
            <a:r>
              <a:rPr lang="en-US" b="1" dirty="0"/>
              <a:t>Respiratory Issues:</a:t>
            </a:r>
            <a:r>
              <a:rPr lang="en-US" dirty="0"/>
              <a:t> Diesel exhaust contains fine particulate matter (PM2.5) and nitrogen oxides (NOx) that can penetrate deep into the lungs. This is linked to higher rates of </a:t>
            </a:r>
            <a:r>
              <a:rPr lang="en-US" b="1" dirty="0"/>
              <a:t>asthma</a:t>
            </a:r>
            <a:r>
              <a:rPr lang="en-US" dirty="0"/>
              <a:t>, </a:t>
            </a:r>
            <a:r>
              <a:rPr lang="en-US" b="1" dirty="0"/>
              <a:t>bronchitis</a:t>
            </a:r>
            <a:r>
              <a:rPr lang="en-US" dirty="0"/>
              <a:t>, and chronic obstructive pulmonary disease (COPD).</a:t>
            </a:r>
          </a:p>
          <a:p>
            <a:r>
              <a:rPr lang="en-US" b="1" dirty="0"/>
              <a:t>"Digital Smog":</a:t>
            </a:r>
            <a:r>
              <a:rPr lang="en-US" dirty="0"/>
              <a:t> Direct emissions from on-site generators, combined with indirect pollution from the fossil-fuel-intensive power plants required to run them, contribute to local "digital smog".</a:t>
            </a:r>
          </a:p>
          <a:p>
            <a:r>
              <a:rPr lang="en-US" b="1" dirty="0"/>
              <a:t>Long-term Risks:</a:t>
            </a:r>
            <a:r>
              <a:rPr lang="en-US" dirty="0"/>
              <a:t> Projections for 2030 suggest that data center-related air pollution could cause up to 600,000 additional asthma-related cases and over 1,000 premature deaths annually in the U.S.. </a:t>
            </a:r>
          </a:p>
        </p:txBody>
      </p:sp>
    </p:spTree>
    <p:extLst>
      <p:ext uri="{BB962C8B-B14F-4D97-AF65-F5344CB8AC3E}">
        <p14:creationId xmlns:p14="http://schemas.microsoft.com/office/powerpoint/2010/main" val="1799176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8FDAC-8C3C-FC42-8D77-ACC699541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290BA-D483-1048-9118-9CEE18E395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9101" y="1587421"/>
            <a:ext cx="9023660" cy="4903320"/>
          </a:xfrm>
        </p:spPr>
        <p:txBody>
          <a:bodyPr>
            <a:normAutofit/>
          </a:bodyPr>
          <a:lstStyle/>
          <a:p>
            <a:r>
              <a:rPr lang="en-US" sz="2800" dirty="0"/>
              <a:t>Most data centers use </a:t>
            </a:r>
            <a:r>
              <a:rPr lang="en-US" sz="2800" b="1" dirty="0">
                <a:effectLst/>
              </a:rPr>
              <a:t>hundreds of thousands to millions of gallons, daily</a:t>
            </a:r>
            <a:r>
              <a:rPr lang="en-US" sz="2800" b="0" i="0" kern="1200" dirty="0">
                <a:solidFill>
                  <a:schemeClr val="tx1"/>
                </a:solidFill>
                <a:effectLst/>
              </a:rPr>
              <a:t>, </a:t>
            </a:r>
          </a:p>
          <a:p>
            <a:r>
              <a:rPr lang="en-US" sz="2800" dirty="0"/>
              <a:t>Some</a:t>
            </a:r>
            <a:r>
              <a:rPr lang="en-US" sz="2800" baseline="0" dirty="0"/>
              <a:t> may be built to re-use water.</a:t>
            </a:r>
          </a:p>
          <a:p>
            <a:r>
              <a:rPr lang="en-US" sz="2800" dirty="0"/>
              <a:t>The clause requires data centers to not use ground water. </a:t>
            </a:r>
          </a:p>
          <a:p>
            <a:pPr lvl="1"/>
            <a:r>
              <a:rPr lang="en-US" sz="2600" dirty="0"/>
              <a:t>The clause appears to be both illegal and have a poorly worded loop-hole</a:t>
            </a:r>
          </a:p>
        </p:txBody>
      </p:sp>
    </p:spTree>
    <p:extLst>
      <p:ext uri="{BB962C8B-B14F-4D97-AF65-F5344CB8AC3E}">
        <p14:creationId xmlns:p14="http://schemas.microsoft.com/office/powerpoint/2010/main" val="2873773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F941F-A687-4148-A250-77BFBF601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466" y="269441"/>
            <a:ext cx="7958331" cy="1077229"/>
          </a:xfrm>
        </p:spPr>
        <p:txBody>
          <a:bodyPr/>
          <a:lstStyle/>
          <a:p>
            <a:r>
              <a:rPr lang="en-US" dirty="0"/>
              <a:t>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2C5794-6AE4-0444-B32D-472D56A69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3313" y="881737"/>
            <a:ext cx="9875601" cy="5511330"/>
          </a:xfrm>
        </p:spPr>
        <p:txBody>
          <a:bodyPr>
            <a:noAutofit/>
          </a:bodyPr>
          <a:lstStyle/>
          <a:p>
            <a:r>
              <a:rPr lang="en-US" sz="2400" dirty="0"/>
              <a:t>The “M-1” Zoning law:</a:t>
            </a:r>
          </a:p>
          <a:p>
            <a:pPr marL="0" indent="0">
              <a:buNone/>
            </a:pPr>
            <a:r>
              <a:rPr lang="en-US" sz="2400" dirty="0"/>
              <a:t>This district is intended to permit certain industries, ones which </a:t>
            </a:r>
            <a:r>
              <a:rPr lang="en-US" sz="2400" b="1" u="sng" dirty="0"/>
              <a:t>do not in any way detract from residential desirability</a:t>
            </a:r>
            <a:r>
              <a:rPr lang="en-US" sz="2400" dirty="0"/>
              <a:t>, to locate adjacent to residential uses. This district allows lower impact industrial uses with limited outside storage </a:t>
            </a:r>
            <a:r>
              <a:rPr lang="en-US" sz="2400" u="sng" dirty="0"/>
              <a:t>to </a:t>
            </a:r>
            <a:r>
              <a:rPr lang="en-US" sz="2400" b="1" u="sng" dirty="0"/>
              <a:t>protect and foster adjacent residential desirability</a:t>
            </a:r>
            <a:r>
              <a:rPr lang="en-US" sz="2400" u="sng" dirty="0"/>
              <a:t> </a:t>
            </a:r>
            <a:r>
              <a:rPr lang="en-US" sz="2400" dirty="0"/>
              <a:t>while permitting industries to locate near a labor supply. </a:t>
            </a:r>
          </a:p>
          <a:p>
            <a:r>
              <a:rPr lang="en-US" sz="2400" dirty="0"/>
              <a:t>Over 1,000 emails, 98% against, </a:t>
            </a:r>
          </a:p>
          <a:p>
            <a:r>
              <a:rPr lang="en-US" sz="2400" dirty="0"/>
              <a:t>112 people spoke against it at the BOS vote. Zero in favor</a:t>
            </a:r>
          </a:p>
          <a:p>
            <a:r>
              <a:rPr lang="en-US" sz="2400" dirty="0"/>
              <a:t>The “Overlay” district effectively rezones Agricultural land</a:t>
            </a:r>
          </a:p>
          <a:p>
            <a:r>
              <a:rPr lang="en-US" sz="2400" dirty="0"/>
              <a:t>Non-Disclosure Agreement (NDA) on Dominion High Power lines plan</a:t>
            </a:r>
          </a:p>
        </p:txBody>
      </p:sp>
    </p:spTree>
    <p:extLst>
      <p:ext uri="{BB962C8B-B14F-4D97-AF65-F5344CB8AC3E}">
        <p14:creationId xmlns:p14="http://schemas.microsoft.com/office/powerpoint/2010/main" val="23306022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3CEAF-5404-C14A-BCE3-A6A65D4F6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109" y="198456"/>
            <a:ext cx="2912692" cy="1077229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Dominion Power Lines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97C8F20-5D5F-DF4A-9A2E-F535B67FC7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98435" y="198457"/>
            <a:ext cx="6498166" cy="665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739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3D9FB-06BE-7941-993B-9E08B9AFA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A64EF-0ACA-BB41-832B-C34F6267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3692" y="1199213"/>
            <a:ext cx="9218951" cy="5486399"/>
          </a:xfrm>
        </p:spPr>
        <p:txBody>
          <a:bodyPr>
            <a:normAutofit/>
          </a:bodyPr>
          <a:lstStyle/>
          <a:p>
            <a:r>
              <a:rPr lang="en-US" sz="2800" baseline="0" dirty="0"/>
              <a:t>Changed the required parking spots from 1 space per 300 sq. feet of floor space to 1 per 4,000, or any number they want.</a:t>
            </a:r>
          </a:p>
          <a:p>
            <a:r>
              <a:rPr lang="en-US" sz="2800" baseline="0" dirty="0"/>
              <a:t>“Small” data center of the future: 4 million sq. feet. At 6 stories, the footprint is </a:t>
            </a:r>
            <a:r>
              <a:rPr lang="en-US" sz="2800" b="1" baseline="0" dirty="0"/>
              <a:t>15 acres</a:t>
            </a:r>
            <a:r>
              <a:rPr lang="en-US" sz="2800" baseline="0" dirty="0"/>
              <a:t>.</a:t>
            </a:r>
          </a:p>
          <a:p>
            <a:r>
              <a:rPr lang="en-US" sz="2800" baseline="0" dirty="0"/>
              <a:t>Parking required would have been </a:t>
            </a:r>
            <a:r>
              <a:rPr lang="en-US" sz="2800" b="1" baseline="0" dirty="0"/>
              <a:t>30 acres</a:t>
            </a:r>
          </a:p>
          <a:p>
            <a:r>
              <a:rPr lang="en-US" sz="2800" baseline="0" dirty="0"/>
              <a:t>Change covers whole county NOT just the TOD.</a:t>
            </a:r>
          </a:p>
        </p:txBody>
      </p:sp>
    </p:spTree>
    <p:extLst>
      <p:ext uri="{BB962C8B-B14F-4D97-AF65-F5344CB8AC3E}">
        <p14:creationId xmlns:p14="http://schemas.microsoft.com/office/powerpoint/2010/main" val="4921964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0C423BA-1C53-B54B-BDE6-906F633D79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19728" y="505191"/>
            <a:ext cx="10195908" cy="5579086"/>
          </a:xfrm>
        </p:spPr>
      </p:pic>
    </p:spTree>
    <p:extLst>
      <p:ext uri="{BB962C8B-B14F-4D97-AF65-F5344CB8AC3E}">
        <p14:creationId xmlns:p14="http://schemas.microsoft.com/office/powerpoint/2010/main" val="35932326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36129-6C22-5544-9F79-C7559E3F4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Hyper-scale</a:t>
            </a:r>
            <a:r>
              <a:rPr lang="en-US" baseline="0" dirty="0"/>
              <a:t> Data Center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D37F3D2-981D-9B4B-A94D-F61CB030B9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2890" y="1645087"/>
            <a:ext cx="11780229" cy="506343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Frame 5">
            <a:extLst>
              <a:ext uri="{FF2B5EF4-FFF2-40B4-BE49-F238E27FC236}">
                <a16:creationId xmlns:a16="http://schemas.microsoft.com/office/drawing/2014/main" id="{0B3FB667-F8DF-DE42-81F8-E3DB3D1E1D81}"/>
              </a:ext>
            </a:extLst>
          </p:cNvPr>
          <p:cNvSpPr/>
          <p:nvPr/>
        </p:nvSpPr>
        <p:spPr>
          <a:xfrm rot="20543824">
            <a:off x="1483113" y="4791059"/>
            <a:ext cx="1740877" cy="56270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Frame 22">
            <a:extLst>
              <a:ext uri="{FF2B5EF4-FFF2-40B4-BE49-F238E27FC236}">
                <a16:creationId xmlns:a16="http://schemas.microsoft.com/office/drawing/2014/main" id="{12A543B6-5BA7-2347-A297-AB73AF6C16A5}"/>
              </a:ext>
            </a:extLst>
          </p:cNvPr>
          <p:cNvSpPr/>
          <p:nvPr/>
        </p:nvSpPr>
        <p:spPr>
          <a:xfrm rot="20543824">
            <a:off x="3099408" y="4259642"/>
            <a:ext cx="1740877" cy="56270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Frame 23">
            <a:extLst>
              <a:ext uri="{FF2B5EF4-FFF2-40B4-BE49-F238E27FC236}">
                <a16:creationId xmlns:a16="http://schemas.microsoft.com/office/drawing/2014/main" id="{5ECFAA30-7E89-0947-9F73-0E43E79BEF03}"/>
              </a:ext>
            </a:extLst>
          </p:cNvPr>
          <p:cNvSpPr/>
          <p:nvPr/>
        </p:nvSpPr>
        <p:spPr>
          <a:xfrm rot="20543824">
            <a:off x="4773959" y="3728224"/>
            <a:ext cx="1740877" cy="56270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Frame 24">
            <a:extLst>
              <a:ext uri="{FF2B5EF4-FFF2-40B4-BE49-F238E27FC236}">
                <a16:creationId xmlns:a16="http://schemas.microsoft.com/office/drawing/2014/main" id="{49B777EC-0F95-2943-BC25-0C13669A016C}"/>
              </a:ext>
            </a:extLst>
          </p:cNvPr>
          <p:cNvSpPr/>
          <p:nvPr/>
        </p:nvSpPr>
        <p:spPr>
          <a:xfrm rot="20543824">
            <a:off x="6448509" y="3189738"/>
            <a:ext cx="1740877" cy="56270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Frame 25">
            <a:extLst>
              <a:ext uri="{FF2B5EF4-FFF2-40B4-BE49-F238E27FC236}">
                <a16:creationId xmlns:a16="http://schemas.microsoft.com/office/drawing/2014/main" id="{AEA48CA9-CDCF-6D46-8DD5-9996B686979D}"/>
              </a:ext>
            </a:extLst>
          </p:cNvPr>
          <p:cNvSpPr/>
          <p:nvPr/>
        </p:nvSpPr>
        <p:spPr>
          <a:xfrm rot="1622251">
            <a:off x="8241831" y="3394263"/>
            <a:ext cx="1740877" cy="56270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Frame 38">
            <a:extLst>
              <a:ext uri="{FF2B5EF4-FFF2-40B4-BE49-F238E27FC236}">
                <a16:creationId xmlns:a16="http://schemas.microsoft.com/office/drawing/2014/main" id="{4427468A-8255-E749-B29A-D76E923FF95D}"/>
              </a:ext>
            </a:extLst>
          </p:cNvPr>
          <p:cNvSpPr/>
          <p:nvPr/>
        </p:nvSpPr>
        <p:spPr>
          <a:xfrm rot="1622251">
            <a:off x="9775323" y="4219016"/>
            <a:ext cx="1740877" cy="562707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2" name="Content Placeholder 3">
            <a:extLst>
              <a:ext uri="{FF2B5EF4-FFF2-40B4-BE49-F238E27FC236}">
                <a16:creationId xmlns:a16="http://schemas.microsoft.com/office/drawing/2014/main" id="{0F25252A-E2E8-A144-B3A9-02A3510814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19670">
            <a:off x="1513374" y="4605649"/>
            <a:ext cx="3205089" cy="583784"/>
          </a:xfrm>
          <a:prstGeom prst="rect">
            <a:avLst/>
          </a:prstGeom>
        </p:spPr>
      </p:pic>
      <p:pic>
        <p:nvPicPr>
          <p:cNvPr id="13" name="Content Placeholder 3">
            <a:extLst>
              <a:ext uri="{FF2B5EF4-FFF2-40B4-BE49-F238E27FC236}">
                <a16:creationId xmlns:a16="http://schemas.microsoft.com/office/drawing/2014/main" id="{46FECAF7-AC1F-294F-9B00-AB68A49565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19670">
            <a:off x="4900065" y="3485994"/>
            <a:ext cx="3205089" cy="583784"/>
          </a:xfrm>
          <a:prstGeom prst="rect">
            <a:avLst/>
          </a:prstGeom>
        </p:spPr>
      </p:pic>
      <p:pic>
        <p:nvPicPr>
          <p:cNvPr id="14" name="Content Placeholder 3">
            <a:extLst>
              <a:ext uri="{FF2B5EF4-FFF2-40B4-BE49-F238E27FC236}">
                <a16:creationId xmlns:a16="http://schemas.microsoft.com/office/drawing/2014/main" id="{5E2E8C56-D082-2C45-B5CF-7A3ABFAB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23902">
            <a:off x="8348175" y="3908412"/>
            <a:ext cx="3205089" cy="58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6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24" grpId="0" animBg="1"/>
      <p:bldP spid="25" grpId="0" animBg="1"/>
      <p:bldP spid="26" grpId="0" animBg="1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9A7D6-D9FF-4040-A1E1-C6ED49874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298" y="179406"/>
            <a:ext cx="9122339" cy="1077229"/>
          </a:xfrm>
        </p:spPr>
        <p:txBody>
          <a:bodyPr/>
          <a:lstStyle/>
          <a:p>
            <a:r>
              <a:rPr lang="en-US" dirty="0"/>
              <a:t>Parking Change Impacts the Whole County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04A76F0-20B7-4648-98E0-D561B395F5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89436" y="952500"/>
            <a:ext cx="9478614" cy="577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002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74E32-FE85-5D44-B2CA-E4CD34576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3173" y="303336"/>
            <a:ext cx="7958331" cy="1077229"/>
          </a:xfrm>
        </p:spPr>
        <p:txBody>
          <a:bodyPr/>
          <a:lstStyle/>
          <a:p>
            <a:r>
              <a:rPr lang="en-US" dirty="0"/>
              <a:t>TOD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69460B-2984-6544-B612-F6174B36A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6376" y="1057836"/>
            <a:ext cx="9215717" cy="5325035"/>
          </a:xfrm>
        </p:spPr>
        <p:txBody>
          <a:bodyPr>
            <a:noAutofit/>
          </a:bodyPr>
          <a:lstStyle/>
          <a:p>
            <a:r>
              <a:rPr lang="en-US" sz="2800" dirty="0"/>
              <a:t>TOD Map</a:t>
            </a:r>
          </a:p>
          <a:p>
            <a:r>
              <a:rPr lang="en-US" sz="2800" dirty="0"/>
              <a:t>Who is building data centers?</a:t>
            </a:r>
          </a:p>
          <a:p>
            <a:r>
              <a:rPr lang="en-US" sz="2800" dirty="0"/>
              <a:t>Issues</a:t>
            </a:r>
          </a:p>
          <a:p>
            <a:r>
              <a:rPr lang="en-US" sz="2800" dirty="0"/>
              <a:t>Data Center scale</a:t>
            </a:r>
          </a:p>
          <a:p>
            <a:r>
              <a:rPr lang="en-US" sz="2800" dirty="0"/>
              <a:t>Financial Risks</a:t>
            </a:r>
          </a:p>
          <a:p>
            <a:r>
              <a:rPr lang="en-US" sz="2800" dirty="0"/>
              <a:t>Impact</a:t>
            </a:r>
            <a:r>
              <a:rPr lang="en-US" sz="2800" baseline="0" dirty="0"/>
              <a:t> to Virginia</a:t>
            </a:r>
            <a:endParaRPr lang="en-US" sz="2800" dirty="0"/>
          </a:p>
          <a:p>
            <a:r>
              <a:rPr lang="en-US" sz="2800" dirty="0"/>
              <a:t>Why do we “need” data centers?</a:t>
            </a:r>
          </a:p>
          <a:p>
            <a:r>
              <a:rPr lang="en-US" sz="2800" dirty="0"/>
              <a:t>Reasons</a:t>
            </a:r>
            <a:r>
              <a:rPr lang="en-US" sz="2800" baseline="0" dirty="0"/>
              <a:t> to recall Vaughters</a:t>
            </a:r>
          </a:p>
          <a:p>
            <a:r>
              <a:rPr lang="en-US" sz="2800" baseline="0" dirty="0"/>
              <a:t>What can be done?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650543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5A8C7-1A2A-5944-B13A-59D9F4A84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County’s Financial Risk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9D834-240C-6649-B7CC-F4B0A4ADB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8446" y="1484027"/>
            <a:ext cx="8829205" cy="5201586"/>
          </a:xfrm>
        </p:spPr>
        <p:txBody>
          <a:bodyPr>
            <a:normAutofit/>
          </a:bodyPr>
          <a:lstStyle/>
          <a:p>
            <a:r>
              <a:rPr lang="en-US" sz="2800" baseline="0" dirty="0"/>
              <a:t>Up-front incentives</a:t>
            </a:r>
          </a:p>
          <a:p>
            <a:r>
              <a:rPr lang="en-US" sz="2800" baseline="0" dirty="0"/>
              <a:t>What happens if data centers become obsolete?</a:t>
            </a:r>
          </a:p>
          <a:p>
            <a:pPr lvl="1"/>
            <a:r>
              <a:rPr lang="en-US" sz="2800" baseline="0" dirty="0"/>
              <a:t>Quantum computers and “pushing AI down to PC’s”</a:t>
            </a:r>
          </a:p>
          <a:p>
            <a:pPr lvl="0"/>
            <a:r>
              <a:rPr lang="en-US" sz="2800" baseline="0" dirty="0"/>
              <a:t>LLC just walks away</a:t>
            </a:r>
          </a:p>
          <a:p>
            <a:pPr lvl="0"/>
            <a:r>
              <a:rPr lang="en-US" sz="2800" baseline="0" dirty="0"/>
              <a:t>Who cleans-up? </a:t>
            </a:r>
          </a:p>
          <a:p>
            <a:pPr lvl="0"/>
            <a:r>
              <a:rPr lang="en-US" sz="2800" baseline="0" dirty="0"/>
              <a:t>County took-on huge debt for a water project (TCSD). Then Motorola walked away</a:t>
            </a:r>
          </a:p>
        </p:txBody>
      </p:sp>
    </p:spTree>
    <p:extLst>
      <p:ext uri="{BB962C8B-B14F-4D97-AF65-F5344CB8AC3E}">
        <p14:creationId xmlns:p14="http://schemas.microsoft.com/office/powerpoint/2010/main" val="262462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F3CFA-EC74-1D46-B524-5DC3E9D69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8558" y="198456"/>
            <a:ext cx="7958331" cy="1077229"/>
          </a:xfrm>
        </p:spPr>
        <p:txBody>
          <a:bodyPr/>
          <a:lstStyle/>
          <a:p>
            <a:pPr lvl="0"/>
            <a:r>
              <a:rPr lang="en-US" sz="3400" b="0" i="0" kern="1200" cap="none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Impact to the State of Data centers</a:t>
            </a:r>
            <a:r>
              <a:rPr lang="en-US" dirty="0"/>
              <a:t>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BF45904-64D9-B344-828C-DA960CAD9C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76400" y="761167"/>
            <a:ext cx="7848600" cy="610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59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4FB1E-0956-B542-B92D-D5058AC1B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b="0" i="0" kern="1200" cap="none" baseline="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Impact to the State of Data centers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590AE-4780-2845-B781-2BA6A33D4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1548" y="1537766"/>
            <a:ext cx="9342201" cy="5320234"/>
          </a:xfrm>
        </p:spPr>
        <p:txBody>
          <a:bodyPr>
            <a:normAutofit/>
          </a:bodyPr>
          <a:lstStyle/>
          <a:p>
            <a:r>
              <a:rPr lang="en-US" sz="2800" baseline="0" dirty="0"/>
              <a:t>All rate payers bear infrastructure improvement costs</a:t>
            </a:r>
          </a:p>
          <a:p>
            <a:r>
              <a:rPr lang="en-US" sz="2800" baseline="0" dirty="0"/>
              <a:t>“Rate system not designed for when 1 customer uses 600 times the amount of power of any other”</a:t>
            </a:r>
          </a:p>
          <a:p>
            <a:r>
              <a:rPr lang="en-US" sz="2800" baseline="0" dirty="0"/>
              <a:t>“Sunk cost” of infrastructure if data centers become obsolete</a:t>
            </a:r>
          </a:p>
          <a:p>
            <a:r>
              <a:rPr lang="en-US" sz="2800" baseline="0" dirty="0"/>
              <a:t>Governor </a:t>
            </a:r>
            <a:r>
              <a:rPr lang="en-US" sz="2800" baseline="0" dirty="0" err="1"/>
              <a:t>Youngkin’s</a:t>
            </a:r>
            <a:r>
              <a:rPr lang="en-US" sz="2800" baseline="0" dirty="0"/>
              <a:t> budget extends data center incentives to 2050</a:t>
            </a:r>
          </a:p>
          <a:p>
            <a:pPr lvl="1"/>
            <a:r>
              <a:rPr lang="en-US" sz="2800" dirty="0"/>
              <a:t>Cost $928m in 2023, over $1B in 2024</a:t>
            </a:r>
          </a:p>
        </p:txBody>
      </p:sp>
    </p:spTree>
    <p:extLst>
      <p:ext uri="{BB962C8B-B14F-4D97-AF65-F5344CB8AC3E}">
        <p14:creationId xmlns:p14="http://schemas.microsoft.com/office/powerpoint/2010/main" val="1793280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90781-3C3B-8E40-8C10-25D0CBBD3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7608" y="128983"/>
            <a:ext cx="7958331" cy="715943"/>
          </a:xfrm>
        </p:spPr>
        <p:txBody>
          <a:bodyPr/>
          <a:lstStyle/>
          <a:p>
            <a:r>
              <a:rPr lang="en-US" dirty="0"/>
              <a:t>Why</a:t>
            </a:r>
            <a:r>
              <a:rPr lang="en-US" baseline="0" dirty="0"/>
              <a:t> Do We Need Data Centers?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1394D-9219-8D4C-BFB3-C507B4BA5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7800" y="819150"/>
            <a:ext cx="9808139" cy="587849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Already have planned Eli Lilly plant,  $5,000,000,000 </a:t>
            </a:r>
          </a:p>
          <a:p>
            <a:r>
              <a:rPr lang="en-US" dirty="0"/>
              <a:t>Amazon regional distribution</a:t>
            </a:r>
            <a:r>
              <a:rPr lang="en-US" baseline="0" dirty="0"/>
              <a:t> center   </a:t>
            </a:r>
            <a:r>
              <a:rPr lang="en-US" sz="20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$500,000,000</a:t>
            </a:r>
            <a:endParaRPr lang="en-US" baseline="0" dirty="0"/>
          </a:p>
          <a:p>
            <a:r>
              <a:rPr lang="en-US" baseline="0" dirty="0"/>
              <a:t>“Crescent” warehouse 350K square feet, $40,000,000</a:t>
            </a:r>
          </a:p>
          <a:p>
            <a:r>
              <a:rPr lang="en-US" dirty="0"/>
              <a:t>Vague needs cited for the Capital Improvement Plan (CIP)</a:t>
            </a:r>
          </a:p>
          <a:p>
            <a:pPr lvl="1"/>
            <a:r>
              <a:rPr lang="en-US" dirty="0"/>
              <a:t>No projections of financial</a:t>
            </a:r>
            <a:r>
              <a:rPr lang="en-US" baseline="0" dirty="0"/>
              <a:t> “need” or data center revenue </a:t>
            </a:r>
          </a:p>
          <a:p>
            <a:r>
              <a:rPr lang="en-US" baseline="0" dirty="0"/>
              <a:t>Inflation running under 2.8% in 2025,  </a:t>
            </a:r>
          </a:p>
          <a:p>
            <a:pPr lvl="1"/>
            <a:r>
              <a:rPr lang="en-US" dirty="0"/>
              <a:t>Google AI 2023 to 2024 revenue received up 18%</a:t>
            </a:r>
          </a:p>
          <a:p>
            <a:pPr lvl="1"/>
            <a:r>
              <a:rPr lang="en-US" baseline="0" dirty="0"/>
              <a:t>2025: County projections $65m to $70m%, up 12.8% </a:t>
            </a:r>
          </a:p>
          <a:p>
            <a:r>
              <a:rPr lang="en-US" sz="2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County financial </a:t>
            </a:r>
            <a:r>
              <a:rPr lang="en-US" sz="20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policy</a:t>
            </a:r>
            <a:r>
              <a:rPr lang="en-US" sz="2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limits debt service to 12 percent of general fund expenditures </a:t>
            </a:r>
          </a:p>
          <a:p>
            <a:pPr lvl="1"/>
            <a:r>
              <a:rPr lang="en-US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</a:t>
            </a:r>
            <a:r>
              <a:rPr lang="en-US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arget</a:t>
            </a:r>
            <a:r>
              <a:rPr lang="en-US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10 percent. </a:t>
            </a:r>
          </a:p>
          <a:p>
            <a:r>
              <a:rPr lang="en-US" sz="20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 12/19 CIP meeting, GOMM: …new projects… estimated to hit 10 percent in FY29 and 30, easing a bit thereafter.</a:t>
            </a:r>
            <a:endParaRPr lang="en-US" dirty="0"/>
          </a:p>
          <a:p>
            <a:r>
              <a:rPr lang="en-US" dirty="0"/>
              <a:t>Loudoun had $1.14 property tax rate ten years ago, now $0.805. </a:t>
            </a:r>
          </a:p>
          <a:p>
            <a:pPr lvl="1"/>
            <a:r>
              <a:rPr lang="en-US" dirty="0"/>
              <a:t>Lower by $0.34.</a:t>
            </a:r>
            <a:r>
              <a:rPr lang="en-US" baseline="0" dirty="0"/>
              <a:t>  </a:t>
            </a:r>
          </a:p>
          <a:p>
            <a:pPr lvl="1"/>
            <a:r>
              <a:rPr lang="en-US" baseline="0" dirty="0"/>
              <a:t>200 data centers, each DC lowered tax by $0.0017</a:t>
            </a:r>
            <a:r>
              <a:rPr lang="en-US" dirty="0"/>
              <a:t>. (17 one-hundredths of a cent. About a sixth of a cent.) </a:t>
            </a:r>
          </a:p>
        </p:txBody>
      </p:sp>
    </p:spTree>
    <p:extLst>
      <p:ext uri="{BB962C8B-B14F-4D97-AF65-F5344CB8AC3E}">
        <p14:creationId xmlns:p14="http://schemas.microsoft.com/office/powerpoint/2010/main" val="635076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6148B-7B6C-E945-88E1-376EF4E57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3758" y="3479"/>
            <a:ext cx="7958331" cy="1077229"/>
          </a:xfrm>
        </p:spPr>
        <p:txBody>
          <a:bodyPr/>
          <a:lstStyle/>
          <a:p>
            <a:pPr lvl="0"/>
            <a:r>
              <a:rPr lang="en-US" dirty="0"/>
              <a:t>Recall Vaughters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6E9CC-015B-5F4C-B066-3F191D8D9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056" y="429185"/>
            <a:ext cx="10077449" cy="59626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Three</a:t>
            </a:r>
            <a:r>
              <a:rPr lang="en-US" sz="2400" baseline="0" dirty="0"/>
              <a:t> meetings with Readers Branch</a:t>
            </a:r>
          </a:p>
          <a:p>
            <a:r>
              <a:rPr lang="en-US" sz="2400" baseline="0" dirty="0"/>
              <a:t>Meeting</a:t>
            </a:r>
            <a:r>
              <a:rPr lang="en-US" sz="2400" dirty="0"/>
              <a:t> </a:t>
            </a:r>
            <a:r>
              <a:rPr lang="en-US" sz="2400" baseline="0" dirty="0"/>
              <a:t>#1: Three times, spoke of the importance of data centers “By Right” vs. “Conditional Use Permit” (CUP)</a:t>
            </a:r>
          </a:p>
          <a:p>
            <a:pPr lvl="1"/>
            <a:r>
              <a:rPr lang="en-US" sz="2000" baseline="0" dirty="0"/>
              <a:t>No Community Meeting, No Planning Commission review and vote</a:t>
            </a:r>
          </a:p>
          <a:p>
            <a:pPr lvl="1"/>
            <a:r>
              <a:rPr lang="en-US" sz="2000" baseline="0" dirty="0"/>
              <a:t>No vote by the Board of Supervisors</a:t>
            </a:r>
          </a:p>
          <a:p>
            <a:pPr lvl="1"/>
            <a:r>
              <a:rPr lang="en-US" sz="2000" baseline="0" dirty="0"/>
              <a:t>“Still subject to Plan of Development” (POD) review</a:t>
            </a:r>
          </a:p>
          <a:p>
            <a:pPr lvl="2"/>
            <a:r>
              <a:rPr lang="en-US" sz="2000" baseline="0" dirty="0"/>
              <a:t>Height, fire hydrants, basic building code</a:t>
            </a:r>
          </a:p>
          <a:p>
            <a:r>
              <a:rPr lang="en-US" sz="2400" baseline="0" dirty="0"/>
              <a:t>Meeting #2: “Nothing he can do,” three of five BOS members will approve. Some improvements</a:t>
            </a:r>
          </a:p>
          <a:p>
            <a:r>
              <a:rPr lang="en-US" sz="2400" baseline="0" dirty="0"/>
              <a:t>Meeting #3: Reminded us “he was the one who sounded the alarm for the need for Capital Improvement funds.”</a:t>
            </a:r>
          </a:p>
          <a:p>
            <a:pPr lvl="1"/>
            <a:r>
              <a:rPr lang="en-US" sz="2400" baseline="0" dirty="0"/>
              <a:t>Expects 75% of development to be data centers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44046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79C31-A372-D244-B4D6-CECB75AAF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9758" y="161021"/>
            <a:ext cx="7958331" cy="1077229"/>
          </a:xfrm>
        </p:spPr>
        <p:txBody>
          <a:bodyPr/>
          <a:lstStyle/>
          <a:p>
            <a:pPr lvl="0"/>
            <a:r>
              <a:rPr lang="en-US" dirty="0"/>
              <a:t>What can be done?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A4187-3F25-9141-B842-CD141376D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950" y="762000"/>
            <a:ext cx="9410699" cy="6096000"/>
          </a:xfrm>
        </p:spPr>
        <p:txBody>
          <a:bodyPr/>
          <a:lstStyle/>
          <a:p>
            <a:r>
              <a:rPr lang="en-US" sz="3200" dirty="0"/>
              <a:t>“Goochland Residents Alliance” FB page</a:t>
            </a:r>
            <a:endParaRPr lang="en-US" sz="3200" baseline="0" dirty="0"/>
          </a:p>
          <a:p>
            <a:r>
              <a:rPr lang="en-US" sz="3200" baseline="0" dirty="0"/>
              <a:t>Run for office</a:t>
            </a:r>
          </a:p>
          <a:p>
            <a:r>
              <a:rPr lang="en-US" sz="3200" baseline="0" dirty="0"/>
              <a:t>Help with lobbying in January</a:t>
            </a:r>
          </a:p>
          <a:p>
            <a:pPr rtl="0" eaLnBrk="1" latinLnBrk="0" hangingPunct="1"/>
            <a:r>
              <a:rPr lang="en-US" sz="3200" kern="1200" dirty="0">
                <a:solidFill>
                  <a:schemeClr val="tx1"/>
                </a:solidFill>
                <a:effectLst/>
              </a:rPr>
              <a:t>Cynthia: </a:t>
            </a:r>
          </a:p>
          <a:p>
            <a:pPr lvl="1" rtl="0" eaLnBrk="1" latinLnBrk="0" hangingPunct="1"/>
            <a:r>
              <a:rPr lang="en-US" sz="3200" kern="1200" dirty="0">
                <a:solidFill>
                  <a:schemeClr val="tx1"/>
                </a:solidFill>
                <a:effectLst/>
              </a:rPr>
              <a:t>Legal fight</a:t>
            </a:r>
            <a:endParaRPr lang="en-US" sz="3200" dirty="0">
              <a:effectLst/>
            </a:endParaRPr>
          </a:p>
          <a:p>
            <a:pPr lvl="1"/>
            <a:r>
              <a:rPr lang="en-US" sz="3200" kern="1200" dirty="0">
                <a:solidFill>
                  <a:schemeClr val="tx1"/>
                </a:solidFill>
                <a:effectLst/>
              </a:rPr>
              <a:t>Recall</a:t>
            </a:r>
            <a:r>
              <a:rPr lang="en-US" sz="3200" kern="1200" baseline="0" dirty="0">
                <a:solidFill>
                  <a:schemeClr val="tx1"/>
                </a:solidFill>
                <a:effectLst/>
              </a:rPr>
              <a:t> petition</a:t>
            </a:r>
            <a:r>
              <a:rPr lang="en-US" sz="3200" dirty="0"/>
              <a:t> </a:t>
            </a:r>
            <a:endParaRPr lang="en-US" sz="3200" baseline="0" dirty="0"/>
          </a:p>
        </p:txBody>
      </p:sp>
    </p:spTree>
    <p:extLst>
      <p:ext uri="{BB962C8B-B14F-4D97-AF65-F5344CB8AC3E}">
        <p14:creationId xmlns:p14="http://schemas.microsoft.com/office/powerpoint/2010/main" val="16572666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3958E-DD56-804F-97A0-7F402626E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9BA8D-6A60-064F-AC12-8D8C2A6BC6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255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C02E4-B389-EC4C-8E3D-0D321787B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 Map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C4FA932-73F7-4245-A911-55B70F888E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5400000">
            <a:off x="271778" y="933772"/>
            <a:ext cx="6847638" cy="498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46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93499-5B25-AF45-98CB-7C3B7BB3B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160356"/>
            <a:ext cx="7958331" cy="1077229"/>
          </a:xfrm>
        </p:spPr>
        <p:txBody>
          <a:bodyPr/>
          <a:lstStyle/>
          <a:p>
            <a:pPr lvl="0"/>
            <a:r>
              <a:rPr lang="en-US" baseline="0" dirty="0"/>
              <a:t> Who is building data centers?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5F044-88B5-7D45-84A5-2EA10E686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0049" y="832916"/>
            <a:ext cx="7796540" cy="2386534"/>
          </a:xfrm>
        </p:spPr>
        <p:txBody>
          <a:bodyPr/>
          <a:lstStyle/>
          <a:p>
            <a:r>
              <a:rPr lang="en-US" baseline="0" dirty="0"/>
              <a:t>“Data Centers want to be good neighbors”</a:t>
            </a:r>
          </a:p>
          <a:p>
            <a:r>
              <a:rPr lang="en-US" baseline="0" dirty="0"/>
              <a:t>Charlie Vaughters: Big corporations don’t want a public relations black eye</a:t>
            </a:r>
          </a:p>
          <a:p>
            <a:pPr marL="344488" marR="0" lvl="0" indent="-344488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tabLst/>
              <a:defRPr/>
            </a:pPr>
            <a:endParaRPr lang="en-US" sz="2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4F266B-C9CC-574F-9D3B-9685739F26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3219451"/>
            <a:ext cx="10848258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32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5368AD-4938-FB4D-AEF1-ED83EEA83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5608" y="396171"/>
            <a:ext cx="8311686" cy="1077229"/>
          </a:xfrm>
        </p:spPr>
        <p:txBody>
          <a:bodyPr/>
          <a:lstStyle/>
          <a:p>
            <a:r>
              <a:rPr lang="en-US" dirty="0"/>
              <a:t>“</a:t>
            </a:r>
            <a:r>
              <a:rPr lang="en-US" i="1" dirty="0"/>
              <a:t>Data Centers want to be good neighbors</a:t>
            </a:r>
            <a:r>
              <a:rPr lang="en-US" dirty="0"/>
              <a:t>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353D1-3F95-1142-B5FD-8805F9883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299" y="1061516"/>
            <a:ext cx="7524607" cy="447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300" dirty="0"/>
              <a:t>Who?</a:t>
            </a:r>
          </a:p>
          <a:p>
            <a:r>
              <a:rPr lang="en-US" dirty="0"/>
              <a:t>AWS </a:t>
            </a:r>
          </a:p>
          <a:p>
            <a:pPr marL="0" indent="0">
              <a:buNone/>
            </a:pPr>
            <a:r>
              <a:rPr lang="en-US" dirty="0"/>
              <a:t>(Amazon Web Services)</a:t>
            </a:r>
          </a:p>
          <a:p>
            <a:r>
              <a:rPr lang="en-US" dirty="0"/>
              <a:t>Microsoft Azure</a:t>
            </a:r>
          </a:p>
          <a:p>
            <a:r>
              <a:rPr lang="en-US" dirty="0"/>
              <a:t>Alphabet </a:t>
            </a:r>
          </a:p>
          <a:p>
            <a:pPr lvl="1"/>
            <a:r>
              <a:rPr lang="en-US" dirty="0"/>
              <a:t>(Google</a:t>
            </a:r>
            <a:r>
              <a:rPr lang="en-US" baseline="0" dirty="0"/>
              <a:t> Cloud)</a:t>
            </a:r>
            <a:endParaRPr lang="en-US" dirty="0"/>
          </a:p>
          <a:p>
            <a:r>
              <a:rPr lang="en-US" dirty="0"/>
              <a:t>Meta (Facebook)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C6281F-DFC5-564C-A589-C58E55703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512" y="1885285"/>
            <a:ext cx="7220846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04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1066E-A230-5B43-9D4D-43E848A46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158" y="88900"/>
            <a:ext cx="7958331" cy="1077229"/>
          </a:xfrm>
        </p:spPr>
        <p:txBody>
          <a:bodyPr/>
          <a:lstStyle/>
          <a:p>
            <a:pPr marL="344488" marR="0" lvl="0" indent="-344488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tabLst/>
              <a:defRPr/>
            </a:pPr>
            <a:r>
              <a:rPr lang="en-US" sz="28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43F94-0E27-1D42-B9CC-58C51B552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750" y="989079"/>
            <a:ext cx="4407532" cy="1634592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Amazon warehouse started by  </a:t>
            </a:r>
          </a:p>
          <a:p>
            <a:pPr marL="0" indent="0">
              <a:buNone/>
            </a:pPr>
            <a:r>
              <a:rPr lang="en-US" sz="2800" dirty="0"/>
              <a:t>    PDC TN/FL LPIV, LLC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05B675-5872-E84C-9D09-E2A77EC7A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958" y="989079"/>
            <a:ext cx="5466662" cy="25732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58C0032-A27C-A44E-9684-80135783F6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9450" y="3384550"/>
            <a:ext cx="5410832" cy="347345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1CF11F5-C484-6240-BAB7-DAD71D733113}"/>
              </a:ext>
            </a:extLst>
          </p:cNvPr>
          <p:cNvSpPr txBox="1">
            <a:spLocks/>
          </p:cNvSpPr>
          <p:nvPr/>
        </p:nvSpPr>
        <p:spPr>
          <a:xfrm>
            <a:off x="1351918" y="4303979"/>
            <a:ext cx="4407532" cy="16345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4488" indent="-344488" algn="l" defTabSz="914400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953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588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709738" indent="-33813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173288" indent="-34448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642616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3108960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575304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4041648" indent="-338328" algn="l" defTabSz="914400" rtl="0" eaLnBrk="1" latinLnBrk="0" hangingPunct="1">
              <a:lnSpc>
                <a:spcPct val="120000"/>
              </a:lnSpc>
              <a:spcBef>
                <a:spcPts val="500"/>
              </a:spcBef>
              <a:spcAft>
                <a:spcPts val="600"/>
              </a:spcAft>
              <a:buClr>
                <a:schemeClr val="accent6"/>
              </a:buClr>
              <a:buSzPct val="90000"/>
              <a:buFont typeface="Wingdings" panose="05000000000000000000" pitchFamily="2" charset="2"/>
              <a:buChar char="§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Who is sending data through fiber optic cables?</a:t>
            </a:r>
          </a:p>
        </p:txBody>
      </p:sp>
    </p:spTree>
    <p:extLst>
      <p:ext uri="{BB962C8B-B14F-4D97-AF65-F5344CB8AC3E}">
        <p14:creationId xmlns:p14="http://schemas.microsoft.com/office/powerpoint/2010/main" val="4084722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2DF1E-72FD-6B46-9C9B-78D042AB4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C45D67-2929-574F-8E07-01B92E056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i="0" kern="1200" cap="none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Noise, Visual, Health, the Process, Financial Risk, </a:t>
            </a:r>
            <a:r>
              <a:rPr lang="en-US" sz="3400" b="0" i="0" kern="1200" cap="none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and</a:t>
            </a:r>
            <a:r>
              <a:rPr lang="en-US" sz="3400" b="1" i="0" kern="1200" cap="none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Side-effects. 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400" b="1" i="0" kern="1200" cap="none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i="0" kern="1200" cap="none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Protections only for “Adjacent” properties (Mentioned 26 times)</a:t>
            </a: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400" b="0" i="0" kern="1200" cap="none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0" i="0" kern="1200" cap="none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A-2 land “re-zoned” for previously-secret data center contract</a:t>
            </a:r>
          </a:p>
        </p:txBody>
      </p:sp>
    </p:spTree>
    <p:extLst>
      <p:ext uri="{BB962C8B-B14F-4D97-AF65-F5344CB8AC3E}">
        <p14:creationId xmlns:p14="http://schemas.microsoft.com/office/powerpoint/2010/main" val="2719520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7C8DB-E1C2-D640-93EC-5EC4161E8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Adjacent</a:t>
            </a:r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ACD42-F7BE-C643-82D7-981FAFA4C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199" y="1099020"/>
            <a:ext cx="2179401" cy="1472730"/>
          </a:xfrm>
        </p:spPr>
        <p:txBody>
          <a:bodyPr/>
          <a:lstStyle/>
          <a:p>
            <a:r>
              <a:rPr lang="en-US" dirty="0"/>
              <a:t>Mentioned</a:t>
            </a:r>
            <a:r>
              <a:rPr lang="en-US" baseline="0" dirty="0"/>
              <a:t> 26 times in ordinance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2A6B6A-5055-8144-832D-4E5AC04B53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3589" y="1314451"/>
            <a:ext cx="8111918" cy="536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14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8B939-D55E-E24C-A499-2BE9DAF1F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032" y="177830"/>
            <a:ext cx="7958331" cy="1077229"/>
          </a:xfrm>
        </p:spPr>
        <p:txBody>
          <a:bodyPr/>
          <a:lstStyle/>
          <a:p>
            <a:r>
              <a:rPr lang="en-US" dirty="0"/>
              <a:t>Noise – Three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486C0C-C97A-6242-958C-FF1CCF166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3294" y="1111627"/>
            <a:ext cx="9484659" cy="5468469"/>
          </a:xfrm>
        </p:spPr>
        <p:txBody>
          <a:bodyPr>
            <a:noAutofit/>
          </a:bodyPr>
          <a:lstStyle/>
          <a:p>
            <a:r>
              <a:rPr lang="en-US" sz="2800" dirty="0"/>
              <a:t>“Regular” </a:t>
            </a:r>
            <a:r>
              <a:rPr lang="en-US" sz="2800" dirty="0" err="1"/>
              <a:t>dBA</a:t>
            </a:r>
            <a:r>
              <a:rPr lang="en-US" sz="2800" dirty="0"/>
              <a:t> – Constant hum, conversational level. Like a third person, always present</a:t>
            </a:r>
          </a:p>
          <a:p>
            <a:r>
              <a:rPr lang="en-US" sz="2800" dirty="0"/>
              <a:t>Low Frequency – Feel it in your chest, 1 to 2 miles away. Animals sense it</a:t>
            </a:r>
          </a:p>
          <a:p>
            <a:r>
              <a:rPr lang="en-US" sz="2800" dirty="0"/>
              <a:t>Diesel generators- Can be 50 to 100 diesel trucks engines. </a:t>
            </a:r>
          </a:p>
          <a:p>
            <a:pPr lvl="1"/>
            <a:r>
              <a:rPr lang="en-US" sz="2800" dirty="0"/>
              <a:t>Submit paperwork, claiming noise “Would” be 55dBA or less. No follow-up. </a:t>
            </a:r>
          </a:p>
          <a:p>
            <a:pPr lvl="1"/>
            <a:r>
              <a:rPr lang="en-US" sz="2800" dirty="0"/>
              <a:t>Last Summer, State required generators to run during power emergencies</a:t>
            </a:r>
          </a:p>
        </p:txBody>
      </p:sp>
    </p:spTree>
    <p:extLst>
      <p:ext uri="{BB962C8B-B14F-4D97-AF65-F5344CB8AC3E}">
        <p14:creationId xmlns:p14="http://schemas.microsoft.com/office/powerpoint/2010/main" val="39399933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9868</TotalTime>
  <Words>1323</Words>
  <Application>Microsoft Office PowerPoint</Application>
  <PresentationFormat>Widescreen</PresentationFormat>
  <Paragraphs>165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MS Shell Dlg 2</vt:lpstr>
      <vt:lpstr>Wingdings</vt:lpstr>
      <vt:lpstr>Wingdings 3</vt:lpstr>
      <vt:lpstr>Madison</vt:lpstr>
      <vt:lpstr>The Goochland Technology Overlay District</vt:lpstr>
      <vt:lpstr>TOD </vt:lpstr>
      <vt:lpstr>TOD Map</vt:lpstr>
      <vt:lpstr> Who is building data centers?</vt:lpstr>
      <vt:lpstr>“Data Centers want to be good neighbors”</vt:lpstr>
      <vt:lpstr>Who?</vt:lpstr>
      <vt:lpstr>Issues</vt:lpstr>
      <vt:lpstr>Adjacent </vt:lpstr>
      <vt:lpstr>Noise – Three Types</vt:lpstr>
      <vt:lpstr>View</vt:lpstr>
      <vt:lpstr>Health</vt:lpstr>
      <vt:lpstr>Health - Air Quality and Emissions</vt:lpstr>
      <vt:lpstr>Water </vt:lpstr>
      <vt:lpstr>Process</vt:lpstr>
      <vt:lpstr>Proposed Dominion Power Lines</vt:lpstr>
      <vt:lpstr>Parking</vt:lpstr>
      <vt:lpstr>PowerPoint Presentation</vt:lpstr>
      <vt:lpstr>SMALL Hyper-scale Data Center</vt:lpstr>
      <vt:lpstr>Parking Change Impacts the Whole County</vt:lpstr>
      <vt:lpstr>County’s Financial Risk</vt:lpstr>
      <vt:lpstr>Impact to the State of Data centers </vt:lpstr>
      <vt:lpstr>Impact to the State of Data centers </vt:lpstr>
      <vt:lpstr>Why Do We Need Data Centers?</vt:lpstr>
      <vt:lpstr>Recall Vaughters</vt:lpstr>
      <vt:lpstr>What can be done?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Schawaroch</dc:creator>
  <cp:lastModifiedBy>Kevin Byrnes</cp:lastModifiedBy>
  <cp:revision>127</cp:revision>
  <cp:lastPrinted>2025-11-06T19:08:10Z</cp:lastPrinted>
  <dcterms:created xsi:type="dcterms:W3CDTF">2025-10-31T16:48:35Z</dcterms:created>
  <dcterms:modified xsi:type="dcterms:W3CDTF">2026-01-02T17:35:44Z</dcterms:modified>
</cp:coreProperties>
</file>