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97" r:id="rId3"/>
    <p:sldId id="333" r:id="rId4"/>
    <p:sldId id="334" r:id="rId5"/>
    <p:sldId id="335" r:id="rId6"/>
    <p:sldId id="336" r:id="rId7"/>
    <p:sldId id="337" r:id="rId8"/>
    <p:sldId id="338" r:id="rId9"/>
    <p:sldId id="339" r:id="rId10"/>
    <p:sldId id="340" r:id="rId11"/>
    <p:sldId id="341" r:id="rId12"/>
    <p:sldId id="259" r:id="rId13"/>
    <p:sldId id="276" r:id="rId14"/>
    <p:sldId id="328" r:id="rId15"/>
    <p:sldId id="286" r:id="rId16"/>
    <p:sldId id="284" r:id="rId17"/>
    <p:sldId id="329" r:id="rId18"/>
    <p:sldId id="260" r:id="rId19"/>
    <p:sldId id="269" r:id="rId20"/>
    <p:sldId id="310" r:id="rId21"/>
    <p:sldId id="261" r:id="rId22"/>
    <p:sldId id="287" r:id="rId23"/>
    <p:sldId id="331" r:id="rId24"/>
    <p:sldId id="262" r:id="rId25"/>
    <p:sldId id="288" r:id="rId26"/>
    <p:sldId id="291" r:id="rId27"/>
    <p:sldId id="332" r:id="rId28"/>
    <p:sldId id="289"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AF19BC-E546-091E-CAD8-8BDF8412957F}" v="1" dt="2026-02-03T18:08:13.6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83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DFD87C-692E-43EE-948C-AB820C608DA2}"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910384-A263-4194-A2F4-287F757500F8}" type="slidenum">
              <a:rPr lang="en-US" smtClean="0"/>
              <a:t>‹#›</a:t>
            </a:fld>
            <a:endParaRPr lang="en-US"/>
          </a:p>
        </p:txBody>
      </p:sp>
    </p:spTree>
    <p:extLst>
      <p:ext uri="{BB962C8B-B14F-4D97-AF65-F5344CB8AC3E}">
        <p14:creationId xmlns:p14="http://schemas.microsoft.com/office/powerpoint/2010/main" val="24815472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7C7F831-31C1-4B0C-8FEC-628D5C48E950}" type="slidenum">
              <a:rPr lang="en-US" smtClean="0"/>
              <a:t>15</a:t>
            </a:fld>
            <a:endParaRPr lang="en-US"/>
          </a:p>
        </p:txBody>
      </p:sp>
    </p:spTree>
    <p:extLst>
      <p:ext uri="{BB962C8B-B14F-4D97-AF65-F5344CB8AC3E}">
        <p14:creationId xmlns:p14="http://schemas.microsoft.com/office/powerpoint/2010/main" val="3344862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F351B-4887-172A-91FA-F4D8B1A7A09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116C5BC-45BA-F412-5342-FA7C79CDC8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86F8A82-2AF7-8396-D935-8EE01364C3A2}"/>
              </a:ext>
            </a:extLst>
          </p:cNvPr>
          <p:cNvSpPr>
            <a:spLocks noGrp="1"/>
          </p:cNvSpPr>
          <p:nvPr>
            <p:ph type="dt" sz="half" idx="10"/>
          </p:nvPr>
        </p:nvSpPr>
        <p:spPr/>
        <p:txBody>
          <a:bodyPr/>
          <a:lstStyle/>
          <a:p>
            <a:fld id="{FB675CEF-6EDE-4FE3-BD91-0E3B5979AB64}" type="datetimeFigureOut">
              <a:rPr lang="en-US" smtClean="0"/>
              <a:t>2/5/2026</a:t>
            </a:fld>
            <a:endParaRPr lang="en-US"/>
          </a:p>
        </p:txBody>
      </p:sp>
      <p:sp>
        <p:nvSpPr>
          <p:cNvPr id="5" name="Footer Placeholder 4">
            <a:extLst>
              <a:ext uri="{FF2B5EF4-FFF2-40B4-BE49-F238E27FC236}">
                <a16:creationId xmlns:a16="http://schemas.microsoft.com/office/drawing/2014/main" id="{E9359134-A1AD-D98C-A3E8-1CBCCAC628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E34C6D-C9B4-EAB2-214F-BC09C66DE103}"/>
              </a:ext>
            </a:extLst>
          </p:cNvPr>
          <p:cNvSpPr>
            <a:spLocks noGrp="1"/>
          </p:cNvSpPr>
          <p:nvPr>
            <p:ph type="sldNum" sz="quarter" idx="12"/>
          </p:nvPr>
        </p:nvSpPr>
        <p:spPr/>
        <p:txBody>
          <a:bodyPr/>
          <a:lstStyle/>
          <a:p>
            <a:fld id="{E72CC1C9-6915-4586-BA7D-EB70C11D3347}" type="slidenum">
              <a:rPr lang="en-US" smtClean="0"/>
              <a:t>‹#›</a:t>
            </a:fld>
            <a:endParaRPr lang="en-US"/>
          </a:p>
        </p:txBody>
      </p:sp>
    </p:spTree>
    <p:extLst>
      <p:ext uri="{BB962C8B-B14F-4D97-AF65-F5344CB8AC3E}">
        <p14:creationId xmlns:p14="http://schemas.microsoft.com/office/powerpoint/2010/main" val="2539474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A5F3E-E242-32DA-F786-1A28F366583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5C23E1C-08A8-D9FB-D2AD-ED36A875E5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7D6112-8550-B054-AEF2-295FAD59E140}"/>
              </a:ext>
            </a:extLst>
          </p:cNvPr>
          <p:cNvSpPr>
            <a:spLocks noGrp="1"/>
          </p:cNvSpPr>
          <p:nvPr>
            <p:ph type="dt" sz="half" idx="10"/>
          </p:nvPr>
        </p:nvSpPr>
        <p:spPr/>
        <p:txBody>
          <a:bodyPr/>
          <a:lstStyle/>
          <a:p>
            <a:fld id="{FB675CEF-6EDE-4FE3-BD91-0E3B5979AB64}" type="datetimeFigureOut">
              <a:rPr lang="en-US" smtClean="0"/>
              <a:t>2/5/2026</a:t>
            </a:fld>
            <a:endParaRPr lang="en-US"/>
          </a:p>
        </p:txBody>
      </p:sp>
      <p:sp>
        <p:nvSpPr>
          <p:cNvPr id="5" name="Footer Placeholder 4">
            <a:extLst>
              <a:ext uri="{FF2B5EF4-FFF2-40B4-BE49-F238E27FC236}">
                <a16:creationId xmlns:a16="http://schemas.microsoft.com/office/drawing/2014/main" id="{224FB661-BC8C-CE9B-F0D1-698F4F380F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8A21B9-E823-FC3E-E020-DC96220968E8}"/>
              </a:ext>
            </a:extLst>
          </p:cNvPr>
          <p:cNvSpPr>
            <a:spLocks noGrp="1"/>
          </p:cNvSpPr>
          <p:nvPr>
            <p:ph type="sldNum" sz="quarter" idx="12"/>
          </p:nvPr>
        </p:nvSpPr>
        <p:spPr/>
        <p:txBody>
          <a:bodyPr/>
          <a:lstStyle/>
          <a:p>
            <a:fld id="{E72CC1C9-6915-4586-BA7D-EB70C11D3347}" type="slidenum">
              <a:rPr lang="en-US" smtClean="0"/>
              <a:t>‹#›</a:t>
            </a:fld>
            <a:endParaRPr lang="en-US"/>
          </a:p>
        </p:txBody>
      </p:sp>
    </p:spTree>
    <p:extLst>
      <p:ext uri="{BB962C8B-B14F-4D97-AF65-F5344CB8AC3E}">
        <p14:creationId xmlns:p14="http://schemas.microsoft.com/office/powerpoint/2010/main" val="1882936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479746-25ED-8173-8075-65A3C27ED5C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C27925-8384-786C-724B-2E00DB4E96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F5750D-2CA0-70B3-4E9F-EE005EAEB0AC}"/>
              </a:ext>
            </a:extLst>
          </p:cNvPr>
          <p:cNvSpPr>
            <a:spLocks noGrp="1"/>
          </p:cNvSpPr>
          <p:nvPr>
            <p:ph type="dt" sz="half" idx="10"/>
          </p:nvPr>
        </p:nvSpPr>
        <p:spPr/>
        <p:txBody>
          <a:bodyPr/>
          <a:lstStyle/>
          <a:p>
            <a:fld id="{FB675CEF-6EDE-4FE3-BD91-0E3B5979AB64}" type="datetimeFigureOut">
              <a:rPr lang="en-US" smtClean="0"/>
              <a:t>2/5/2026</a:t>
            </a:fld>
            <a:endParaRPr lang="en-US"/>
          </a:p>
        </p:txBody>
      </p:sp>
      <p:sp>
        <p:nvSpPr>
          <p:cNvPr id="5" name="Footer Placeholder 4">
            <a:extLst>
              <a:ext uri="{FF2B5EF4-FFF2-40B4-BE49-F238E27FC236}">
                <a16:creationId xmlns:a16="http://schemas.microsoft.com/office/drawing/2014/main" id="{DE6D7DAE-B4C2-F2FE-906C-1BBD7C7C2F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CBF27D-CFD5-F73D-95B2-279CBB84AD98}"/>
              </a:ext>
            </a:extLst>
          </p:cNvPr>
          <p:cNvSpPr>
            <a:spLocks noGrp="1"/>
          </p:cNvSpPr>
          <p:nvPr>
            <p:ph type="sldNum" sz="quarter" idx="12"/>
          </p:nvPr>
        </p:nvSpPr>
        <p:spPr/>
        <p:txBody>
          <a:bodyPr/>
          <a:lstStyle/>
          <a:p>
            <a:fld id="{E72CC1C9-6915-4586-BA7D-EB70C11D3347}" type="slidenum">
              <a:rPr lang="en-US" smtClean="0"/>
              <a:t>‹#›</a:t>
            </a:fld>
            <a:endParaRPr lang="en-US"/>
          </a:p>
        </p:txBody>
      </p:sp>
    </p:spTree>
    <p:extLst>
      <p:ext uri="{BB962C8B-B14F-4D97-AF65-F5344CB8AC3E}">
        <p14:creationId xmlns:p14="http://schemas.microsoft.com/office/powerpoint/2010/main" val="1898682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AAB2A-ED72-A043-CE12-7792C7E627E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74F9A9-B736-462D-2DD1-72CFBBC5935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25C90C-FFAA-660F-7460-9F1B748183D0}"/>
              </a:ext>
            </a:extLst>
          </p:cNvPr>
          <p:cNvSpPr>
            <a:spLocks noGrp="1"/>
          </p:cNvSpPr>
          <p:nvPr>
            <p:ph type="dt" sz="half" idx="10"/>
          </p:nvPr>
        </p:nvSpPr>
        <p:spPr/>
        <p:txBody>
          <a:bodyPr/>
          <a:lstStyle/>
          <a:p>
            <a:fld id="{FB675CEF-6EDE-4FE3-BD91-0E3B5979AB64}" type="datetimeFigureOut">
              <a:rPr lang="en-US" smtClean="0"/>
              <a:t>2/5/2026</a:t>
            </a:fld>
            <a:endParaRPr lang="en-US"/>
          </a:p>
        </p:txBody>
      </p:sp>
      <p:sp>
        <p:nvSpPr>
          <p:cNvPr id="5" name="Footer Placeholder 4">
            <a:extLst>
              <a:ext uri="{FF2B5EF4-FFF2-40B4-BE49-F238E27FC236}">
                <a16:creationId xmlns:a16="http://schemas.microsoft.com/office/drawing/2014/main" id="{DF2702B9-19DF-99C2-6A93-8D36AE72F6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B08579-CEAE-A799-2F13-2FDC4E33EB7F}"/>
              </a:ext>
            </a:extLst>
          </p:cNvPr>
          <p:cNvSpPr>
            <a:spLocks noGrp="1"/>
          </p:cNvSpPr>
          <p:nvPr>
            <p:ph type="sldNum" sz="quarter" idx="12"/>
          </p:nvPr>
        </p:nvSpPr>
        <p:spPr/>
        <p:txBody>
          <a:bodyPr/>
          <a:lstStyle/>
          <a:p>
            <a:fld id="{E72CC1C9-6915-4586-BA7D-EB70C11D3347}" type="slidenum">
              <a:rPr lang="en-US" smtClean="0"/>
              <a:t>‹#›</a:t>
            </a:fld>
            <a:endParaRPr lang="en-US"/>
          </a:p>
        </p:txBody>
      </p:sp>
    </p:spTree>
    <p:extLst>
      <p:ext uri="{BB962C8B-B14F-4D97-AF65-F5344CB8AC3E}">
        <p14:creationId xmlns:p14="http://schemas.microsoft.com/office/powerpoint/2010/main" val="3692164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06058-2592-D912-8A99-FEFF749A4E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7B36804-3577-344A-A7AE-FA46A5F7174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102FC49-B114-3AB6-E3CA-3F348006EA3D}"/>
              </a:ext>
            </a:extLst>
          </p:cNvPr>
          <p:cNvSpPr>
            <a:spLocks noGrp="1"/>
          </p:cNvSpPr>
          <p:nvPr>
            <p:ph type="dt" sz="half" idx="10"/>
          </p:nvPr>
        </p:nvSpPr>
        <p:spPr/>
        <p:txBody>
          <a:bodyPr/>
          <a:lstStyle/>
          <a:p>
            <a:fld id="{FB675CEF-6EDE-4FE3-BD91-0E3B5979AB64}" type="datetimeFigureOut">
              <a:rPr lang="en-US" smtClean="0"/>
              <a:t>2/5/2026</a:t>
            </a:fld>
            <a:endParaRPr lang="en-US"/>
          </a:p>
        </p:txBody>
      </p:sp>
      <p:sp>
        <p:nvSpPr>
          <p:cNvPr id="5" name="Footer Placeholder 4">
            <a:extLst>
              <a:ext uri="{FF2B5EF4-FFF2-40B4-BE49-F238E27FC236}">
                <a16:creationId xmlns:a16="http://schemas.microsoft.com/office/drawing/2014/main" id="{26A26E73-C8D6-35DF-5F10-15B0FF00E6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7CA6A1-169D-87BC-8CA0-AD957E4D5053}"/>
              </a:ext>
            </a:extLst>
          </p:cNvPr>
          <p:cNvSpPr>
            <a:spLocks noGrp="1"/>
          </p:cNvSpPr>
          <p:nvPr>
            <p:ph type="sldNum" sz="quarter" idx="12"/>
          </p:nvPr>
        </p:nvSpPr>
        <p:spPr/>
        <p:txBody>
          <a:bodyPr/>
          <a:lstStyle/>
          <a:p>
            <a:fld id="{E72CC1C9-6915-4586-BA7D-EB70C11D3347}" type="slidenum">
              <a:rPr lang="en-US" smtClean="0"/>
              <a:t>‹#›</a:t>
            </a:fld>
            <a:endParaRPr lang="en-US"/>
          </a:p>
        </p:txBody>
      </p:sp>
    </p:spTree>
    <p:extLst>
      <p:ext uri="{BB962C8B-B14F-4D97-AF65-F5344CB8AC3E}">
        <p14:creationId xmlns:p14="http://schemas.microsoft.com/office/powerpoint/2010/main" val="1408618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A9E56-03A3-E75F-7269-D16DAD2F0B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6533704-9EE1-6455-9610-75AB85284B6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64AE0C-58C2-18DE-5790-567B4442517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EB2C64E-6C0B-3E9C-B70D-5A98D79DC902}"/>
              </a:ext>
            </a:extLst>
          </p:cNvPr>
          <p:cNvSpPr>
            <a:spLocks noGrp="1"/>
          </p:cNvSpPr>
          <p:nvPr>
            <p:ph type="dt" sz="half" idx="10"/>
          </p:nvPr>
        </p:nvSpPr>
        <p:spPr/>
        <p:txBody>
          <a:bodyPr/>
          <a:lstStyle/>
          <a:p>
            <a:fld id="{FB675CEF-6EDE-4FE3-BD91-0E3B5979AB64}" type="datetimeFigureOut">
              <a:rPr lang="en-US" smtClean="0"/>
              <a:t>2/5/2026</a:t>
            </a:fld>
            <a:endParaRPr lang="en-US"/>
          </a:p>
        </p:txBody>
      </p:sp>
      <p:sp>
        <p:nvSpPr>
          <p:cNvPr id="6" name="Footer Placeholder 5">
            <a:extLst>
              <a:ext uri="{FF2B5EF4-FFF2-40B4-BE49-F238E27FC236}">
                <a16:creationId xmlns:a16="http://schemas.microsoft.com/office/drawing/2014/main" id="{B9D588D9-DC6B-968D-8DA6-99CD70ED1D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F98E25-C583-C118-454D-B861217EAC01}"/>
              </a:ext>
            </a:extLst>
          </p:cNvPr>
          <p:cNvSpPr>
            <a:spLocks noGrp="1"/>
          </p:cNvSpPr>
          <p:nvPr>
            <p:ph type="sldNum" sz="quarter" idx="12"/>
          </p:nvPr>
        </p:nvSpPr>
        <p:spPr/>
        <p:txBody>
          <a:bodyPr/>
          <a:lstStyle/>
          <a:p>
            <a:fld id="{E72CC1C9-6915-4586-BA7D-EB70C11D3347}" type="slidenum">
              <a:rPr lang="en-US" smtClean="0"/>
              <a:t>‹#›</a:t>
            </a:fld>
            <a:endParaRPr lang="en-US"/>
          </a:p>
        </p:txBody>
      </p:sp>
    </p:spTree>
    <p:extLst>
      <p:ext uri="{BB962C8B-B14F-4D97-AF65-F5344CB8AC3E}">
        <p14:creationId xmlns:p14="http://schemas.microsoft.com/office/powerpoint/2010/main" val="2345662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49A55-B5D4-CB44-1974-E83B53E578C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230B736-E5F0-20C0-AF7A-44EF66DDBA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0BC691-B4E8-2796-B2C7-B4DE30E1EC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D8EEE92-CDDF-99CE-E6F3-8BA8969AA6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7D3B75-B9CD-0A0F-20B7-7B52ED68D61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681704-EBC5-71B1-497C-43BA4A695F91}"/>
              </a:ext>
            </a:extLst>
          </p:cNvPr>
          <p:cNvSpPr>
            <a:spLocks noGrp="1"/>
          </p:cNvSpPr>
          <p:nvPr>
            <p:ph type="dt" sz="half" idx="10"/>
          </p:nvPr>
        </p:nvSpPr>
        <p:spPr/>
        <p:txBody>
          <a:bodyPr/>
          <a:lstStyle/>
          <a:p>
            <a:fld id="{FB675CEF-6EDE-4FE3-BD91-0E3B5979AB64}" type="datetimeFigureOut">
              <a:rPr lang="en-US" smtClean="0"/>
              <a:t>2/5/2026</a:t>
            </a:fld>
            <a:endParaRPr lang="en-US"/>
          </a:p>
        </p:txBody>
      </p:sp>
      <p:sp>
        <p:nvSpPr>
          <p:cNvPr id="8" name="Footer Placeholder 7">
            <a:extLst>
              <a:ext uri="{FF2B5EF4-FFF2-40B4-BE49-F238E27FC236}">
                <a16:creationId xmlns:a16="http://schemas.microsoft.com/office/drawing/2014/main" id="{445E335D-DC29-0FB2-B836-1ED678C226E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51A5BEB-CFED-B81A-9263-2937FBD36B9F}"/>
              </a:ext>
            </a:extLst>
          </p:cNvPr>
          <p:cNvSpPr>
            <a:spLocks noGrp="1"/>
          </p:cNvSpPr>
          <p:nvPr>
            <p:ph type="sldNum" sz="quarter" idx="12"/>
          </p:nvPr>
        </p:nvSpPr>
        <p:spPr/>
        <p:txBody>
          <a:bodyPr/>
          <a:lstStyle/>
          <a:p>
            <a:fld id="{E72CC1C9-6915-4586-BA7D-EB70C11D3347}" type="slidenum">
              <a:rPr lang="en-US" smtClean="0"/>
              <a:t>‹#›</a:t>
            </a:fld>
            <a:endParaRPr lang="en-US"/>
          </a:p>
        </p:txBody>
      </p:sp>
    </p:spTree>
    <p:extLst>
      <p:ext uri="{BB962C8B-B14F-4D97-AF65-F5344CB8AC3E}">
        <p14:creationId xmlns:p14="http://schemas.microsoft.com/office/powerpoint/2010/main" val="2166138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57478-67EC-F03E-9202-25C8D951339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5CA58CD-50DC-7C9A-1851-07542A0A4B00}"/>
              </a:ext>
            </a:extLst>
          </p:cNvPr>
          <p:cNvSpPr>
            <a:spLocks noGrp="1"/>
          </p:cNvSpPr>
          <p:nvPr>
            <p:ph type="dt" sz="half" idx="10"/>
          </p:nvPr>
        </p:nvSpPr>
        <p:spPr/>
        <p:txBody>
          <a:bodyPr/>
          <a:lstStyle/>
          <a:p>
            <a:fld id="{FB675CEF-6EDE-4FE3-BD91-0E3B5979AB64}" type="datetimeFigureOut">
              <a:rPr lang="en-US" smtClean="0"/>
              <a:t>2/5/2026</a:t>
            </a:fld>
            <a:endParaRPr lang="en-US"/>
          </a:p>
        </p:txBody>
      </p:sp>
      <p:sp>
        <p:nvSpPr>
          <p:cNvPr id="4" name="Footer Placeholder 3">
            <a:extLst>
              <a:ext uri="{FF2B5EF4-FFF2-40B4-BE49-F238E27FC236}">
                <a16:creationId xmlns:a16="http://schemas.microsoft.com/office/drawing/2014/main" id="{4E5A616D-686A-9D6A-7F62-E98EB1407BF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BF5647E-2E81-598B-D458-FF972D264155}"/>
              </a:ext>
            </a:extLst>
          </p:cNvPr>
          <p:cNvSpPr>
            <a:spLocks noGrp="1"/>
          </p:cNvSpPr>
          <p:nvPr>
            <p:ph type="sldNum" sz="quarter" idx="12"/>
          </p:nvPr>
        </p:nvSpPr>
        <p:spPr/>
        <p:txBody>
          <a:bodyPr/>
          <a:lstStyle/>
          <a:p>
            <a:fld id="{E72CC1C9-6915-4586-BA7D-EB70C11D3347}" type="slidenum">
              <a:rPr lang="en-US" smtClean="0"/>
              <a:t>‹#›</a:t>
            </a:fld>
            <a:endParaRPr lang="en-US"/>
          </a:p>
        </p:txBody>
      </p:sp>
    </p:spTree>
    <p:extLst>
      <p:ext uri="{BB962C8B-B14F-4D97-AF65-F5344CB8AC3E}">
        <p14:creationId xmlns:p14="http://schemas.microsoft.com/office/powerpoint/2010/main" val="1736173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4ED2BC-28EE-A8FF-35FB-B8009307FA52}"/>
              </a:ext>
            </a:extLst>
          </p:cNvPr>
          <p:cNvSpPr>
            <a:spLocks noGrp="1"/>
          </p:cNvSpPr>
          <p:nvPr>
            <p:ph type="dt" sz="half" idx="10"/>
          </p:nvPr>
        </p:nvSpPr>
        <p:spPr/>
        <p:txBody>
          <a:bodyPr/>
          <a:lstStyle/>
          <a:p>
            <a:fld id="{FB675CEF-6EDE-4FE3-BD91-0E3B5979AB64}" type="datetimeFigureOut">
              <a:rPr lang="en-US" smtClean="0"/>
              <a:t>2/5/2026</a:t>
            </a:fld>
            <a:endParaRPr lang="en-US"/>
          </a:p>
        </p:txBody>
      </p:sp>
      <p:sp>
        <p:nvSpPr>
          <p:cNvPr id="3" name="Footer Placeholder 2">
            <a:extLst>
              <a:ext uri="{FF2B5EF4-FFF2-40B4-BE49-F238E27FC236}">
                <a16:creationId xmlns:a16="http://schemas.microsoft.com/office/drawing/2014/main" id="{6FE3E903-A944-2AA4-24C6-5FFB9B79D88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F96F0B1-927E-C3E0-C755-0764900C8163}"/>
              </a:ext>
            </a:extLst>
          </p:cNvPr>
          <p:cNvSpPr>
            <a:spLocks noGrp="1"/>
          </p:cNvSpPr>
          <p:nvPr>
            <p:ph type="sldNum" sz="quarter" idx="12"/>
          </p:nvPr>
        </p:nvSpPr>
        <p:spPr/>
        <p:txBody>
          <a:bodyPr/>
          <a:lstStyle/>
          <a:p>
            <a:fld id="{E72CC1C9-6915-4586-BA7D-EB70C11D3347}" type="slidenum">
              <a:rPr lang="en-US" smtClean="0"/>
              <a:t>‹#›</a:t>
            </a:fld>
            <a:endParaRPr lang="en-US"/>
          </a:p>
        </p:txBody>
      </p:sp>
    </p:spTree>
    <p:extLst>
      <p:ext uri="{BB962C8B-B14F-4D97-AF65-F5344CB8AC3E}">
        <p14:creationId xmlns:p14="http://schemas.microsoft.com/office/powerpoint/2010/main" val="1916304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5868A-B001-A37D-1ED8-F1D7ECF558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536ED2-E6C4-50BD-273D-E4F144AD8D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9228EC6-9317-42D6-B45A-83AD6EE5DD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C369A9-9F8E-258B-6241-6AD32D8B241A}"/>
              </a:ext>
            </a:extLst>
          </p:cNvPr>
          <p:cNvSpPr>
            <a:spLocks noGrp="1"/>
          </p:cNvSpPr>
          <p:nvPr>
            <p:ph type="dt" sz="half" idx="10"/>
          </p:nvPr>
        </p:nvSpPr>
        <p:spPr/>
        <p:txBody>
          <a:bodyPr/>
          <a:lstStyle/>
          <a:p>
            <a:fld id="{FB675CEF-6EDE-4FE3-BD91-0E3B5979AB64}" type="datetimeFigureOut">
              <a:rPr lang="en-US" smtClean="0"/>
              <a:t>2/5/2026</a:t>
            </a:fld>
            <a:endParaRPr lang="en-US"/>
          </a:p>
        </p:txBody>
      </p:sp>
      <p:sp>
        <p:nvSpPr>
          <p:cNvPr id="6" name="Footer Placeholder 5">
            <a:extLst>
              <a:ext uri="{FF2B5EF4-FFF2-40B4-BE49-F238E27FC236}">
                <a16:creationId xmlns:a16="http://schemas.microsoft.com/office/drawing/2014/main" id="{0D003B55-3111-15CA-DE3A-A277CC5497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41B3E2-92A9-1990-F01B-540774DD01FB}"/>
              </a:ext>
            </a:extLst>
          </p:cNvPr>
          <p:cNvSpPr>
            <a:spLocks noGrp="1"/>
          </p:cNvSpPr>
          <p:nvPr>
            <p:ph type="sldNum" sz="quarter" idx="12"/>
          </p:nvPr>
        </p:nvSpPr>
        <p:spPr/>
        <p:txBody>
          <a:bodyPr/>
          <a:lstStyle/>
          <a:p>
            <a:fld id="{E72CC1C9-6915-4586-BA7D-EB70C11D3347}" type="slidenum">
              <a:rPr lang="en-US" smtClean="0"/>
              <a:t>‹#›</a:t>
            </a:fld>
            <a:endParaRPr lang="en-US"/>
          </a:p>
        </p:txBody>
      </p:sp>
    </p:spTree>
    <p:extLst>
      <p:ext uri="{BB962C8B-B14F-4D97-AF65-F5344CB8AC3E}">
        <p14:creationId xmlns:p14="http://schemas.microsoft.com/office/powerpoint/2010/main" val="589265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8F6AC-8A03-034B-D1D5-CC021FC8C3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1C6E519-60F8-B33F-2592-C7F08020E7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9D8365-55D5-B045-53F7-2995A6B377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12F040-2A76-1809-F68A-3E7CD7AD201F}"/>
              </a:ext>
            </a:extLst>
          </p:cNvPr>
          <p:cNvSpPr>
            <a:spLocks noGrp="1"/>
          </p:cNvSpPr>
          <p:nvPr>
            <p:ph type="dt" sz="half" idx="10"/>
          </p:nvPr>
        </p:nvSpPr>
        <p:spPr/>
        <p:txBody>
          <a:bodyPr/>
          <a:lstStyle/>
          <a:p>
            <a:fld id="{FB675CEF-6EDE-4FE3-BD91-0E3B5979AB64}" type="datetimeFigureOut">
              <a:rPr lang="en-US" smtClean="0"/>
              <a:t>2/5/2026</a:t>
            </a:fld>
            <a:endParaRPr lang="en-US"/>
          </a:p>
        </p:txBody>
      </p:sp>
      <p:sp>
        <p:nvSpPr>
          <p:cNvPr id="6" name="Footer Placeholder 5">
            <a:extLst>
              <a:ext uri="{FF2B5EF4-FFF2-40B4-BE49-F238E27FC236}">
                <a16:creationId xmlns:a16="http://schemas.microsoft.com/office/drawing/2014/main" id="{31A4A40A-37D4-7C9B-B01F-251D710433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866DDC-AD64-0A4E-6D08-A1BB77D74975}"/>
              </a:ext>
            </a:extLst>
          </p:cNvPr>
          <p:cNvSpPr>
            <a:spLocks noGrp="1"/>
          </p:cNvSpPr>
          <p:nvPr>
            <p:ph type="sldNum" sz="quarter" idx="12"/>
          </p:nvPr>
        </p:nvSpPr>
        <p:spPr/>
        <p:txBody>
          <a:bodyPr/>
          <a:lstStyle/>
          <a:p>
            <a:fld id="{E72CC1C9-6915-4586-BA7D-EB70C11D3347}" type="slidenum">
              <a:rPr lang="en-US" smtClean="0"/>
              <a:t>‹#›</a:t>
            </a:fld>
            <a:endParaRPr lang="en-US"/>
          </a:p>
        </p:txBody>
      </p:sp>
    </p:spTree>
    <p:extLst>
      <p:ext uri="{BB962C8B-B14F-4D97-AF65-F5344CB8AC3E}">
        <p14:creationId xmlns:p14="http://schemas.microsoft.com/office/powerpoint/2010/main" val="1202907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D965324-DBFC-59F5-3CE8-DCF9E91B36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C115EC4-4D35-2557-9457-11CBB77D3C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9056F9-D108-583C-03E1-678A613D61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B675CEF-6EDE-4FE3-BD91-0E3B5979AB64}" type="datetimeFigureOut">
              <a:rPr lang="en-US" smtClean="0"/>
              <a:t>2/5/2026</a:t>
            </a:fld>
            <a:endParaRPr lang="en-US"/>
          </a:p>
        </p:txBody>
      </p:sp>
      <p:sp>
        <p:nvSpPr>
          <p:cNvPr id="5" name="Footer Placeholder 4">
            <a:extLst>
              <a:ext uri="{FF2B5EF4-FFF2-40B4-BE49-F238E27FC236}">
                <a16:creationId xmlns:a16="http://schemas.microsoft.com/office/drawing/2014/main" id="{FAF249F3-D62A-DC02-DA15-35A32D88D6C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D8025F1-5DAB-F0CF-3A0A-1D8250F1A9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72CC1C9-6915-4586-BA7D-EB70C11D3347}" type="slidenum">
              <a:rPr lang="en-US" smtClean="0"/>
              <a:t>‹#›</a:t>
            </a:fld>
            <a:endParaRPr lang="en-US"/>
          </a:p>
        </p:txBody>
      </p:sp>
    </p:spTree>
    <p:extLst>
      <p:ext uri="{BB962C8B-B14F-4D97-AF65-F5344CB8AC3E}">
        <p14:creationId xmlns:p14="http://schemas.microsoft.com/office/powerpoint/2010/main" val="10333917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hyperlink" Target="https://nam02.safelinks.protection.outlook.com/?url=https%3A%2F%2Fballotpedia.org%2FVirginia_Constitution&amp;data=05%7C02%7Ckim%40virginiainterfaithcenter.org%7C5eabb8f593184b9b82ca08dcc93dc6b3%7C084dcdf82c9a4f209a7091afe8d0da04%7C1%7C0%7C638606514383939399%7CUnknown%7CTWFpbGZsb3d8eyJWIjoiMC4wLjAwMDAiLCJQIjoiV2luMzIiLCJBTiI6Ik1haWwiLCJXVCI6Mn0%3D%7C0%7C%7C%7C&amp;sdata=2599ZpXjDJ%2Fmz274QNyvQ6nUz4aOgFlZsqMYw1zzSrs%3D&amp;reserved=0" TargetMode="External"/><Relationship Id="rId5" Type="http://schemas.openxmlformats.org/officeDocument/2006/relationships/image" Target="../media/image9.sv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grpSp>
        <p:nvGrpSpPr>
          <p:cNvPr id="3" name="Group 3"/>
          <p:cNvGrpSpPr/>
          <p:nvPr/>
        </p:nvGrpSpPr>
        <p:grpSpPr>
          <a:xfrm rot="-1801313">
            <a:off x="5296275" y="1537305"/>
            <a:ext cx="1069068" cy="6368139"/>
            <a:chOff x="0" y="0"/>
            <a:chExt cx="422348" cy="2515808"/>
          </a:xfrm>
        </p:grpSpPr>
        <p:sp>
          <p:nvSpPr>
            <p:cNvPr id="4" name="Freeform 4"/>
            <p:cNvSpPr/>
            <p:nvPr/>
          </p:nvSpPr>
          <p:spPr>
            <a:xfrm>
              <a:off x="0" y="0"/>
              <a:ext cx="422348" cy="2515808"/>
            </a:xfrm>
            <a:custGeom>
              <a:avLst/>
              <a:gdLst/>
              <a:ahLst/>
              <a:cxnLst/>
              <a:rect l="l" t="t" r="r" b="b"/>
              <a:pathLst>
                <a:path w="422348" h="2515808">
                  <a:moveTo>
                    <a:pt x="0" y="0"/>
                  </a:moveTo>
                  <a:lnTo>
                    <a:pt x="422348" y="0"/>
                  </a:lnTo>
                  <a:lnTo>
                    <a:pt x="422348" y="2515808"/>
                  </a:lnTo>
                  <a:lnTo>
                    <a:pt x="0" y="2515808"/>
                  </a:lnTo>
                  <a:close/>
                </a:path>
              </a:pathLst>
            </a:custGeom>
            <a:solidFill>
              <a:srgbClr val="F3CA42"/>
            </a:solidFill>
          </p:spPr>
          <p:txBody>
            <a:bodyPr/>
            <a:lstStyle/>
            <a:p>
              <a:endParaRPr lang="en-US" sz="1200"/>
            </a:p>
          </p:txBody>
        </p:sp>
        <p:sp>
          <p:nvSpPr>
            <p:cNvPr id="5" name="TextBox 5"/>
            <p:cNvSpPr txBox="1"/>
            <p:nvPr/>
          </p:nvSpPr>
          <p:spPr>
            <a:xfrm>
              <a:off x="0" y="-57150"/>
              <a:ext cx="422348" cy="2572958"/>
            </a:xfrm>
            <a:prstGeom prst="rect">
              <a:avLst/>
            </a:prstGeom>
          </p:spPr>
          <p:txBody>
            <a:bodyPr lIns="33867" tIns="33867" rIns="33867" bIns="33867" rtlCol="0" anchor="ctr"/>
            <a:lstStyle/>
            <a:p>
              <a:pPr algn="ctr">
                <a:lnSpc>
                  <a:spcPts val="1773"/>
                </a:lnSpc>
              </a:pPr>
              <a:endParaRPr sz="1200"/>
            </a:p>
          </p:txBody>
        </p:sp>
      </p:grpSp>
      <p:grpSp>
        <p:nvGrpSpPr>
          <p:cNvPr id="6" name="Group 6"/>
          <p:cNvGrpSpPr/>
          <p:nvPr/>
        </p:nvGrpSpPr>
        <p:grpSpPr>
          <a:xfrm rot="-1801313">
            <a:off x="11297019" y="-1739512"/>
            <a:ext cx="1069068" cy="3878661"/>
            <a:chOff x="0" y="0"/>
            <a:chExt cx="422348" cy="1532310"/>
          </a:xfrm>
        </p:grpSpPr>
        <p:sp>
          <p:nvSpPr>
            <p:cNvPr id="7" name="Freeform 7"/>
            <p:cNvSpPr/>
            <p:nvPr/>
          </p:nvSpPr>
          <p:spPr>
            <a:xfrm>
              <a:off x="0" y="0"/>
              <a:ext cx="422348" cy="1532310"/>
            </a:xfrm>
            <a:custGeom>
              <a:avLst/>
              <a:gdLst/>
              <a:ahLst/>
              <a:cxnLst/>
              <a:rect l="l" t="t" r="r" b="b"/>
              <a:pathLst>
                <a:path w="422348" h="1532310">
                  <a:moveTo>
                    <a:pt x="0" y="0"/>
                  </a:moveTo>
                  <a:lnTo>
                    <a:pt x="422348" y="0"/>
                  </a:lnTo>
                  <a:lnTo>
                    <a:pt x="422348" y="1532310"/>
                  </a:lnTo>
                  <a:lnTo>
                    <a:pt x="0" y="1532310"/>
                  </a:lnTo>
                  <a:close/>
                </a:path>
              </a:pathLst>
            </a:custGeom>
            <a:solidFill>
              <a:srgbClr val="F3CA42"/>
            </a:solidFill>
          </p:spPr>
          <p:txBody>
            <a:bodyPr/>
            <a:lstStyle/>
            <a:p>
              <a:endParaRPr lang="en-US" sz="1200"/>
            </a:p>
          </p:txBody>
        </p:sp>
        <p:sp>
          <p:nvSpPr>
            <p:cNvPr id="8" name="TextBox 8"/>
            <p:cNvSpPr txBox="1"/>
            <p:nvPr/>
          </p:nvSpPr>
          <p:spPr>
            <a:xfrm>
              <a:off x="0" y="-57150"/>
              <a:ext cx="422348" cy="1589460"/>
            </a:xfrm>
            <a:prstGeom prst="rect">
              <a:avLst/>
            </a:prstGeom>
          </p:spPr>
          <p:txBody>
            <a:bodyPr lIns="33867" tIns="33867" rIns="33867" bIns="33867" rtlCol="0" anchor="ctr"/>
            <a:lstStyle/>
            <a:p>
              <a:pPr algn="ctr">
                <a:lnSpc>
                  <a:spcPts val="1773"/>
                </a:lnSpc>
              </a:pPr>
              <a:endParaRPr sz="1200"/>
            </a:p>
          </p:txBody>
        </p:sp>
      </p:grpSp>
      <p:grpSp>
        <p:nvGrpSpPr>
          <p:cNvPr id="9" name="Group 9"/>
          <p:cNvGrpSpPr/>
          <p:nvPr/>
        </p:nvGrpSpPr>
        <p:grpSpPr>
          <a:xfrm rot="1323218">
            <a:off x="-408613" y="-1814913"/>
            <a:ext cx="6219539" cy="9267285"/>
            <a:chOff x="0" y="0"/>
            <a:chExt cx="640025" cy="953655"/>
          </a:xfrm>
        </p:grpSpPr>
        <p:sp>
          <p:nvSpPr>
            <p:cNvPr id="10" name="Freeform 10"/>
            <p:cNvSpPr/>
            <p:nvPr/>
          </p:nvSpPr>
          <p:spPr>
            <a:xfrm>
              <a:off x="0" y="0"/>
              <a:ext cx="640025" cy="953655"/>
            </a:xfrm>
            <a:custGeom>
              <a:avLst/>
              <a:gdLst/>
              <a:ahLst/>
              <a:cxnLst/>
              <a:rect l="l" t="t" r="r" b="b"/>
              <a:pathLst>
                <a:path w="640025" h="953655">
                  <a:moveTo>
                    <a:pt x="203200" y="0"/>
                  </a:moveTo>
                  <a:lnTo>
                    <a:pt x="640025" y="0"/>
                  </a:lnTo>
                  <a:lnTo>
                    <a:pt x="436825" y="953655"/>
                  </a:lnTo>
                  <a:lnTo>
                    <a:pt x="0" y="953655"/>
                  </a:lnTo>
                  <a:lnTo>
                    <a:pt x="203200" y="0"/>
                  </a:lnTo>
                  <a:close/>
                </a:path>
              </a:pathLst>
            </a:custGeom>
            <a:solidFill>
              <a:srgbClr val="031A7A"/>
            </a:solidFill>
          </p:spPr>
          <p:txBody>
            <a:bodyPr/>
            <a:lstStyle/>
            <a:p>
              <a:endParaRPr lang="en-US" sz="1200"/>
            </a:p>
          </p:txBody>
        </p:sp>
        <p:sp>
          <p:nvSpPr>
            <p:cNvPr id="11" name="TextBox 11"/>
            <p:cNvSpPr txBox="1"/>
            <p:nvPr/>
          </p:nvSpPr>
          <p:spPr>
            <a:xfrm>
              <a:off x="101600" y="-57150"/>
              <a:ext cx="436825" cy="1010805"/>
            </a:xfrm>
            <a:prstGeom prst="rect">
              <a:avLst/>
            </a:prstGeom>
          </p:spPr>
          <p:txBody>
            <a:bodyPr lIns="33867" tIns="33867" rIns="33867" bIns="33867" rtlCol="0" anchor="ctr"/>
            <a:lstStyle/>
            <a:p>
              <a:pPr algn="ctr">
                <a:lnSpc>
                  <a:spcPts val="1773"/>
                </a:lnSpc>
              </a:pPr>
              <a:endParaRPr sz="1200"/>
            </a:p>
          </p:txBody>
        </p:sp>
      </p:grpSp>
      <p:sp>
        <p:nvSpPr>
          <p:cNvPr id="12" name="Freeform 12"/>
          <p:cNvSpPr/>
          <p:nvPr/>
        </p:nvSpPr>
        <p:spPr>
          <a:xfrm rot="-7234808">
            <a:off x="-363781" y="3235516"/>
            <a:ext cx="10820400" cy="513969"/>
          </a:xfrm>
          <a:custGeom>
            <a:avLst/>
            <a:gdLst/>
            <a:ahLst/>
            <a:cxnLst/>
            <a:rect l="l" t="t" r="r" b="b"/>
            <a:pathLst>
              <a:path w="16230600" h="770953">
                <a:moveTo>
                  <a:pt x="0" y="0"/>
                </a:moveTo>
                <a:lnTo>
                  <a:pt x="16230600" y="0"/>
                </a:lnTo>
                <a:lnTo>
                  <a:pt x="16230600" y="770954"/>
                </a:lnTo>
                <a:lnTo>
                  <a:pt x="0" y="770954"/>
                </a:lnTo>
                <a:lnTo>
                  <a:pt x="0" y="0"/>
                </a:lnTo>
                <a:close/>
              </a:path>
            </a:pathLst>
          </a:custGeom>
          <a:blipFill>
            <a:blip r:embed="rId3">
              <a:alphaModFix amt="52000"/>
            </a:blip>
            <a:stretch>
              <a:fillRect/>
            </a:stretch>
          </a:blipFill>
        </p:spPr>
        <p:txBody>
          <a:bodyPr/>
          <a:lstStyle/>
          <a:p>
            <a:endParaRPr lang="en-US" sz="1200"/>
          </a:p>
        </p:txBody>
      </p:sp>
      <p:grpSp>
        <p:nvGrpSpPr>
          <p:cNvPr id="13" name="Group 13"/>
          <p:cNvGrpSpPr/>
          <p:nvPr/>
        </p:nvGrpSpPr>
        <p:grpSpPr>
          <a:xfrm rot="-1801313">
            <a:off x="-808517" y="2957874"/>
            <a:ext cx="1373832" cy="5259582"/>
            <a:chOff x="0" y="0"/>
            <a:chExt cx="542748" cy="2077860"/>
          </a:xfrm>
        </p:grpSpPr>
        <p:sp>
          <p:nvSpPr>
            <p:cNvPr id="14" name="Freeform 14"/>
            <p:cNvSpPr/>
            <p:nvPr/>
          </p:nvSpPr>
          <p:spPr>
            <a:xfrm>
              <a:off x="0" y="0"/>
              <a:ext cx="542748" cy="2077860"/>
            </a:xfrm>
            <a:custGeom>
              <a:avLst/>
              <a:gdLst/>
              <a:ahLst/>
              <a:cxnLst/>
              <a:rect l="l" t="t" r="r" b="b"/>
              <a:pathLst>
                <a:path w="542748" h="2077860">
                  <a:moveTo>
                    <a:pt x="0" y="0"/>
                  </a:moveTo>
                  <a:lnTo>
                    <a:pt x="542748" y="0"/>
                  </a:lnTo>
                  <a:lnTo>
                    <a:pt x="542748" y="2077860"/>
                  </a:lnTo>
                  <a:lnTo>
                    <a:pt x="0" y="2077860"/>
                  </a:lnTo>
                  <a:close/>
                </a:path>
              </a:pathLst>
            </a:custGeom>
            <a:solidFill>
              <a:srgbClr val="031A7A"/>
            </a:solidFill>
          </p:spPr>
          <p:txBody>
            <a:bodyPr/>
            <a:lstStyle/>
            <a:p>
              <a:endParaRPr lang="en-US" sz="1200"/>
            </a:p>
          </p:txBody>
        </p:sp>
        <p:sp>
          <p:nvSpPr>
            <p:cNvPr id="15" name="TextBox 15"/>
            <p:cNvSpPr txBox="1"/>
            <p:nvPr/>
          </p:nvSpPr>
          <p:spPr>
            <a:xfrm>
              <a:off x="0" y="-57150"/>
              <a:ext cx="542748" cy="2135010"/>
            </a:xfrm>
            <a:prstGeom prst="rect">
              <a:avLst/>
            </a:prstGeom>
          </p:spPr>
          <p:txBody>
            <a:bodyPr lIns="33867" tIns="33867" rIns="33867" bIns="33867" rtlCol="0" anchor="ctr"/>
            <a:lstStyle/>
            <a:p>
              <a:pPr algn="ctr">
                <a:lnSpc>
                  <a:spcPts val="1773"/>
                </a:lnSpc>
              </a:pPr>
              <a:endParaRPr sz="1200"/>
            </a:p>
          </p:txBody>
        </p:sp>
      </p:grpSp>
      <p:sp>
        <p:nvSpPr>
          <p:cNvPr id="16" name="Freeform 16"/>
          <p:cNvSpPr/>
          <p:nvPr/>
        </p:nvSpPr>
        <p:spPr>
          <a:xfrm rot="-3131416">
            <a:off x="-2720436" y="1413430"/>
            <a:ext cx="8190527" cy="389050"/>
          </a:xfrm>
          <a:custGeom>
            <a:avLst/>
            <a:gdLst/>
            <a:ahLst/>
            <a:cxnLst/>
            <a:rect l="l" t="t" r="r" b="b"/>
            <a:pathLst>
              <a:path w="12285790" h="583575">
                <a:moveTo>
                  <a:pt x="0" y="0"/>
                </a:moveTo>
                <a:lnTo>
                  <a:pt x="12285790" y="0"/>
                </a:lnTo>
                <a:lnTo>
                  <a:pt x="12285790" y="583575"/>
                </a:lnTo>
                <a:lnTo>
                  <a:pt x="0" y="583575"/>
                </a:lnTo>
                <a:lnTo>
                  <a:pt x="0" y="0"/>
                </a:lnTo>
                <a:close/>
              </a:path>
            </a:pathLst>
          </a:custGeom>
          <a:blipFill>
            <a:blip r:embed="rId3">
              <a:alphaModFix amt="65000"/>
            </a:blip>
            <a:stretch>
              <a:fillRect/>
            </a:stretch>
          </a:blipFill>
        </p:spPr>
        <p:txBody>
          <a:bodyPr/>
          <a:lstStyle/>
          <a:p>
            <a:endParaRPr lang="en-US" sz="1200"/>
          </a:p>
        </p:txBody>
      </p:sp>
      <p:grpSp>
        <p:nvGrpSpPr>
          <p:cNvPr id="17" name="Group 17"/>
          <p:cNvGrpSpPr/>
          <p:nvPr/>
        </p:nvGrpSpPr>
        <p:grpSpPr>
          <a:xfrm rot="2252587">
            <a:off x="-736838" y="-1492963"/>
            <a:ext cx="2057400" cy="5230562"/>
            <a:chOff x="0" y="0"/>
            <a:chExt cx="812800" cy="2066395"/>
          </a:xfrm>
        </p:grpSpPr>
        <p:sp>
          <p:nvSpPr>
            <p:cNvPr id="18" name="Freeform 18"/>
            <p:cNvSpPr/>
            <p:nvPr/>
          </p:nvSpPr>
          <p:spPr>
            <a:xfrm>
              <a:off x="0" y="0"/>
              <a:ext cx="812800" cy="2066395"/>
            </a:xfrm>
            <a:custGeom>
              <a:avLst/>
              <a:gdLst/>
              <a:ahLst/>
              <a:cxnLst/>
              <a:rect l="l" t="t" r="r" b="b"/>
              <a:pathLst>
                <a:path w="812800" h="2066395">
                  <a:moveTo>
                    <a:pt x="0" y="0"/>
                  </a:moveTo>
                  <a:lnTo>
                    <a:pt x="812800" y="0"/>
                  </a:lnTo>
                  <a:lnTo>
                    <a:pt x="812800" y="2066395"/>
                  </a:lnTo>
                  <a:lnTo>
                    <a:pt x="0" y="2066395"/>
                  </a:lnTo>
                  <a:close/>
                </a:path>
              </a:pathLst>
            </a:custGeom>
            <a:solidFill>
              <a:srgbClr val="F3CA42"/>
            </a:solidFill>
          </p:spPr>
          <p:txBody>
            <a:bodyPr/>
            <a:lstStyle/>
            <a:p>
              <a:endParaRPr lang="en-US" sz="1200"/>
            </a:p>
          </p:txBody>
        </p:sp>
        <p:sp>
          <p:nvSpPr>
            <p:cNvPr id="19" name="TextBox 19"/>
            <p:cNvSpPr txBox="1"/>
            <p:nvPr/>
          </p:nvSpPr>
          <p:spPr>
            <a:xfrm>
              <a:off x="0" y="-57150"/>
              <a:ext cx="812800" cy="2123545"/>
            </a:xfrm>
            <a:prstGeom prst="rect">
              <a:avLst/>
            </a:prstGeom>
          </p:spPr>
          <p:txBody>
            <a:bodyPr lIns="33867" tIns="33867" rIns="33867" bIns="33867" rtlCol="0" anchor="ctr"/>
            <a:lstStyle/>
            <a:p>
              <a:pPr algn="ctr">
                <a:lnSpc>
                  <a:spcPts val="1773"/>
                </a:lnSpc>
              </a:pPr>
              <a:endParaRPr sz="1200"/>
            </a:p>
          </p:txBody>
        </p:sp>
      </p:grpSp>
      <p:sp>
        <p:nvSpPr>
          <p:cNvPr id="20" name="Freeform 20"/>
          <p:cNvSpPr/>
          <p:nvPr/>
        </p:nvSpPr>
        <p:spPr>
          <a:xfrm>
            <a:off x="232329" y="3094262"/>
            <a:ext cx="3542575" cy="1457093"/>
          </a:xfrm>
          <a:custGeom>
            <a:avLst/>
            <a:gdLst/>
            <a:ahLst/>
            <a:cxnLst/>
            <a:rect l="l" t="t" r="r" b="b"/>
            <a:pathLst>
              <a:path w="5313863" h="2185640">
                <a:moveTo>
                  <a:pt x="0" y="0"/>
                </a:moveTo>
                <a:lnTo>
                  <a:pt x="5313862" y="0"/>
                </a:lnTo>
                <a:lnTo>
                  <a:pt x="5313862" y="2185639"/>
                </a:lnTo>
                <a:lnTo>
                  <a:pt x="0" y="2185639"/>
                </a:lnTo>
                <a:lnTo>
                  <a:pt x="0" y="0"/>
                </a:lnTo>
                <a:close/>
              </a:path>
            </a:pathLst>
          </a:custGeom>
          <a:blipFill>
            <a:blip r:embed="rId4"/>
            <a:stretch>
              <a:fillRect/>
            </a:stretch>
          </a:blipFill>
        </p:spPr>
        <p:txBody>
          <a:bodyPr/>
          <a:lstStyle/>
          <a:p>
            <a:endParaRPr lang="en-US" sz="1200"/>
          </a:p>
        </p:txBody>
      </p:sp>
      <p:sp>
        <p:nvSpPr>
          <p:cNvPr id="21" name="TextBox 21"/>
          <p:cNvSpPr txBox="1"/>
          <p:nvPr/>
        </p:nvSpPr>
        <p:spPr>
          <a:xfrm>
            <a:off x="6111853" y="2818729"/>
            <a:ext cx="5836034" cy="2693045"/>
          </a:xfrm>
          <a:prstGeom prst="rect">
            <a:avLst/>
          </a:prstGeom>
        </p:spPr>
        <p:txBody>
          <a:bodyPr wrap="square" lIns="0" tIns="0" rIns="0" bIns="0" rtlCol="0" anchor="t">
            <a:spAutoFit/>
          </a:bodyPr>
          <a:lstStyle/>
          <a:p>
            <a:pPr algn="r">
              <a:lnSpc>
                <a:spcPts val="7000"/>
              </a:lnSpc>
            </a:pPr>
            <a:r>
              <a:rPr lang="en-US" sz="6000" b="1" dirty="0">
                <a:solidFill>
                  <a:srgbClr val="F3CA42"/>
                </a:solidFill>
                <a:latin typeface="League Spartan"/>
                <a:ea typeface="League Spartan"/>
                <a:cs typeface="League Spartan"/>
                <a:sym typeface="League Spartan"/>
              </a:rPr>
              <a:t>Avery Point General Assembly Presentation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0D1A2-9905-A463-10A8-E240B86E5040}"/>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FC4C78FF-B1C7-5EBE-BB9E-6AB2C9687CAA}"/>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2E16EB89-7DB3-8229-058A-424D8D78E8BF}"/>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747ADC7F-4BCC-CE52-399C-80E8ED914C3D}"/>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798ECCB7-7FAA-6BF7-CE4C-3087760F1A2C}"/>
              </a:ext>
            </a:extLst>
          </p:cNvPr>
          <p:cNvGrpSpPr/>
          <p:nvPr/>
        </p:nvGrpSpPr>
        <p:grpSpPr>
          <a:xfrm>
            <a:off x="824309" y="2726929"/>
            <a:ext cx="10543380" cy="3506384"/>
            <a:chOff x="0" y="0"/>
            <a:chExt cx="4165286" cy="1148385"/>
          </a:xfrm>
        </p:grpSpPr>
        <p:sp>
          <p:nvSpPr>
            <p:cNvPr id="6" name="Freeform 6">
              <a:extLst>
                <a:ext uri="{FF2B5EF4-FFF2-40B4-BE49-F238E27FC236}">
                  <a16:creationId xmlns:a16="http://schemas.microsoft.com/office/drawing/2014/main" id="{AA9B30EB-06A1-1AC4-682E-7A43DFE9A2F5}"/>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A1E3A2E8-1F96-0911-C8E4-30A365E428E9}"/>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52DA6B6A-0718-290A-C447-0690DF1DC47D}"/>
              </a:ext>
            </a:extLst>
          </p:cNvPr>
          <p:cNvGrpSpPr/>
          <p:nvPr/>
        </p:nvGrpSpPr>
        <p:grpSpPr>
          <a:xfrm>
            <a:off x="2739176" y="815639"/>
            <a:ext cx="7013006" cy="1384525"/>
            <a:chOff x="0" y="0"/>
            <a:chExt cx="2766987" cy="414374"/>
          </a:xfrm>
        </p:grpSpPr>
        <p:sp>
          <p:nvSpPr>
            <p:cNvPr id="9" name="Freeform 9">
              <a:extLst>
                <a:ext uri="{FF2B5EF4-FFF2-40B4-BE49-F238E27FC236}">
                  <a16:creationId xmlns:a16="http://schemas.microsoft.com/office/drawing/2014/main" id="{6ED9E3CA-6F21-2E6B-7836-2E8DFB6FBDEC}"/>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CAA2BEA3-E4A4-6970-A5D5-0BB2F99DEF89}"/>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7DB54940-D620-9DBD-562A-2B04F0A37B61}"/>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34D7AD17-24C9-7249-4E09-79AC2DE8DA56}"/>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9068F499-CD88-6D65-5999-DF007DE360CA}"/>
              </a:ext>
            </a:extLst>
          </p:cNvPr>
          <p:cNvSpPr txBox="1"/>
          <p:nvPr/>
        </p:nvSpPr>
        <p:spPr>
          <a:xfrm>
            <a:off x="2875247" y="1134394"/>
            <a:ext cx="6740864" cy="572336"/>
          </a:xfrm>
          <a:prstGeom prst="rect">
            <a:avLst/>
          </a:prstGeom>
        </p:spPr>
        <p:txBody>
          <a:bodyPr wrap="square" lIns="0" tIns="0" rIns="0" bIns="0" rtlCol="0" anchor="t">
            <a:spAutoFit/>
          </a:bodyPr>
          <a:lstStyle/>
          <a:p>
            <a:pPr algn="ctr">
              <a:lnSpc>
                <a:spcPts val="4732"/>
              </a:lnSpc>
            </a:pPr>
            <a:r>
              <a:rPr lang="en-US" sz="3350" b="1" dirty="0">
                <a:solidFill>
                  <a:srgbClr val="2E2F94"/>
                </a:solidFill>
                <a:latin typeface="Poppins" panose="00000500000000000000" pitchFamily="2" charset="0"/>
                <a:ea typeface="League Spartan"/>
                <a:cs typeface="Poppins" panose="00000500000000000000" pitchFamily="2" charset="0"/>
                <a:sym typeface="League Spartan"/>
              </a:rPr>
              <a:t>Because we believe…</a:t>
            </a:r>
            <a:endParaRPr lang="en-US" sz="3350" b="1" dirty="0">
              <a:solidFill>
                <a:srgbClr val="2E2F94"/>
              </a:solidFill>
              <a:latin typeface="Poppins" panose="00000500000000000000" pitchFamily="2" charset="0"/>
              <a:ea typeface="League Spartan"/>
              <a:cs typeface="Poppins" panose="00000500000000000000" pitchFamily="2" charset="0"/>
            </a:endParaRPr>
          </a:p>
        </p:txBody>
      </p:sp>
      <p:sp>
        <p:nvSpPr>
          <p:cNvPr id="14" name="TextBox 14">
            <a:extLst>
              <a:ext uri="{FF2B5EF4-FFF2-40B4-BE49-F238E27FC236}">
                <a16:creationId xmlns:a16="http://schemas.microsoft.com/office/drawing/2014/main" id="{1412B1E4-1700-995B-133F-477C62ABBD37}"/>
              </a:ext>
            </a:extLst>
          </p:cNvPr>
          <p:cNvSpPr txBox="1"/>
          <p:nvPr/>
        </p:nvSpPr>
        <p:spPr>
          <a:xfrm>
            <a:off x="958272" y="2933544"/>
            <a:ext cx="10275453" cy="3093154"/>
          </a:xfrm>
          <a:prstGeom prst="rect">
            <a:avLst/>
          </a:prstGeom>
        </p:spPr>
        <p:txBody>
          <a:bodyPr wrap="square" lIns="0" tIns="0" rIns="0" bIns="0" rtlCol="0" anchor="t">
            <a:spAutoFit/>
          </a:bodyPr>
          <a:lstStyle/>
          <a:p>
            <a:pPr algn="ctr">
              <a:lnSpc>
                <a:spcPts val="4013"/>
              </a:lnSpc>
              <a:spcBef>
                <a:spcPct val="0"/>
              </a:spcBef>
            </a:pPr>
            <a:r>
              <a:rPr lang="en-US" sz="4000" b="1" dirty="0">
                <a:latin typeface="Poppins" panose="00000500000000000000" pitchFamily="2" charset="0"/>
                <a:cs typeface="Poppins" panose="00000500000000000000" pitchFamily="2" charset="0"/>
              </a:rPr>
              <a:t>Faith teachings call for justice for all people.</a:t>
            </a:r>
          </a:p>
          <a:p>
            <a:pPr algn="ctr">
              <a:lnSpc>
                <a:spcPts val="4013"/>
              </a:lnSpc>
              <a:spcBef>
                <a:spcPct val="0"/>
              </a:spcBef>
            </a:pPr>
            <a:endParaRPr lang="en-US" sz="4000" b="1" dirty="0">
              <a:solidFill>
                <a:srgbClr val="2E2F94"/>
              </a:solidFill>
              <a:latin typeface="Poppins" panose="00000500000000000000" pitchFamily="2" charset="0"/>
              <a:cs typeface="Poppins" panose="00000500000000000000" pitchFamily="2" charset="0"/>
            </a:endParaRPr>
          </a:p>
          <a:p>
            <a:pPr algn="ctr">
              <a:lnSpc>
                <a:spcPts val="4013"/>
              </a:lnSpc>
              <a:spcBef>
                <a:spcPct val="0"/>
              </a:spcBef>
            </a:pPr>
            <a:r>
              <a:rPr lang="en-US" sz="4000" b="1" dirty="0">
                <a:latin typeface="Poppins" panose="00000500000000000000" pitchFamily="2" charset="0"/>
                <a:cs typeface="Poppins" panose="00000500000000000000" pitchFamily="2" charset="0"/>
              </a:rPr>
              <a:t>Civic engagement is the first step to ensuring the framework for justice across Virginia.</a:t>
            </a:r>
            <a:endParaRPr lang="en-US" sz="4000" b="1" dirty="0">
              <a:solidFill>
                <a:srgbClr val="2E2F94"/>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573315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195D2D-0CDB-4964-0DBC-0BF89720818F}"/>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0589C736-AD15-313E-679C-D176D00F4FAF}"/>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4941B59C-E2EF-E6DD-A6BB-A4564C35040B}"/>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62F077AA-8DF3-1173-346C-7B192B79D68E}"/>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427DB829-40FD-4E17-539F-110FA63C0B28}"/>
              </a:ext>
            </a:extLst>
          </p:cNvPr>
          <p:cNvGrpSpPr/>
          <p:nvPr/>
        </p:nvGrpSpPr>
        <p:grpSpPr>
          <a:xfrm>
            <a:off x="857435" y="2387553"/>
            <a:ext cx="10543380" cy="4228028"/>
            <a:chOff x="0" y="0"/>
            <a:chExt cx="4165286" cy="1148385"/>
          </a:xfrm>
        </p:grpSpPr>
        <p:sp>
          <p:nvSpPr>
            <p:cNvPr id="6" name="Freeform 6">
              <a:extLst>
                <a:ext uri="{FF2B5EF4-FFF2-40B4-BE49-F238E27FC236}">
                  <a16:creationId xmlns:a16="http://schemas.microsoft.com/office/drawing/2014/main" id="{879AA073-57C4-AC84-FE31-77D6AD9AC5BD}"/>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8AC7ED03-A1E7-6AC1-CE74-D23DE12DAADC}"/>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0B5E2147-B8B3-A019-739E-CF8089F7C25F}"/>
              </a:ext>
            </a:extLst>
          </p:cNvPr>
          <p:cNvGrpSpPr/>
          <p:nvPr/>
        </p:nvGrpSpPr>
        <p:grpSpPr>
          <a:xfrm>
            <a:off x="2739176" y="815639"/>
            <a:ext cx="7013006" cy="1384525"/>
            <a:chOff x="0" y="0"/>
            <a:chExt cx="2766987" cy="414374"/>
          </a:xfrm>
        </p:grpSpPr>
        <p:sp>
          <p:nvSpPr>
            <p:cNvPr id="9" name="Freeform 9">
              <a:extLst>
                <a:ext uri="{FF2B5EF4-FFF2-40B4-BE49-F238E27FC236}">
                  <a16:creationId xmlns:a16="http://schemas.microsoft.com/office/drawing/2014/main" id="{D8D0F63F-ED60-E32E-0A49-B8C39351FDF3}"/>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4F1A6C2F-6565-0E51-DAB0-8768696015A4}"/>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E529A211-8334-CB8F-51C3-785DFBDDB5E6}"/>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9A5D5E36-C54B-EE30-ACBA-1FFDB066A0E2}"/>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9A451FB5-3628-4910-1798-A760C42FCC55}"/>
              </a:ext>
            </a:extLst>
          </p:cNvPr>
          <p:cNvSpPr txBox="1"/>
          <p:nvPr/>
        </p:nvSpPr>
        <p:spPr>
          <a:xfrm>
            <a:off x="2875247" y="1134394"/>
            <a:ext cx="6740864" cy="572336"/>
          </a:xfrm>
          <a:prstGeom prst="rect">
            <a:avLst/>
          </a:prstGeom>
        </p:spPr>
        <p:txBody>
          <a:bodyPr wrap="square" lIns="0" tIns="0" rIns="0" bIns="0" rtlCol="0" anchor="t">
            <a:spAutoFit/>
          </a:bodyPr>
          <a:lstStyle/>
          <a:p>
            <a:pPr algn="ctr">
              <a:lnSpc>
                <a:spcPts val="4732"/>
              </a:lnSpc>
            </a:pPr>
            <a:r>
              <a:rPr lang="en-US" sz="3350" b="1" dirty="0">
                <a:solidFill>
                  <a:srgbClr val="2E2F94"/>
                </a:solidFill>
                <a:latin typeface="Poppins" panose="00000500000000000000" pitchFamily="2" charset="0"/>
                <a:ea typeface="League Spartan"/>
                <a:cs typeface="Poppins" panose="00000500000000000000" pitchFamily="2" charset="0"/>
                <a:sym typeface="League Spartan"/>
              </a:rPr>
              <a:t>Because we believe…</a:t>
            </a:r>
            <a:endParaRPr lang="en-US" sz="3350" b="1" dirty="0">
              <a:solidFill>
                <a:srgbClr val="2E2F94"/>
              </a:solidFill>
              <a:latin typeface="Poppins" panose="00000500000000000000" pitchFamily="2" charset="0"/>
              <a:ea typeface="League Spartan"/>
              <a:cs typeface="Poppins" panose="00000500000000000000" pitchFamily="2" charset="0"/>
            </a:endParaRPr>
          </a:p>
        </p:txBody>
      </p:sp>
      <p:sp>
        <p:nvSpPr>
          <p:cNvPr id="14" name="TextBox 14">
            <a:extLst>
              <a:ext uri="{FF2B5EF4-FFF2-40B4-BE49-F238E27FC236}">
                <a16:creationId xmlns:a16="http://schemas.microsoft.com/office/drawing/2014/main" id="{8371E701-9070-9435-2CDF-49AB93637570}"/>
              </a:ext>
            </a:extLst>
          </p:cNvPr>
          <p:cNvSpPr txBox="1"/>
          <p:nvPr/>
        </p:nvSpPr>
        <p:spPr>
          <a:xfrm>
            <a:off x="958273" y="2362697"/>
            <a:ext cx="10275453" cy="4090351"/>
          </a:xfrm>
          <a:prstGeom prst="rect">
            <a:avLst/>
          </a:prstGeom>
        </p:spPr>
        <p:txBody>
          <a:bodyPr wrap="square" lIns="0" tIns="0" rIns="0" bIns="0" rtlCol="0" anchor="t">
            <a:spAutoFit/>
          </a:bodyPr>
          <a:lstStyle/>
          <a:p>
            <a:pPr algn="ctr">
              <a:lnSpc>
                <a:spcPts val="4013"/>
              </a:lnSpc>
              <a:spcBef>
                <a:spcPct val="0"/>
              </a:spcBef>
            </a:pPr>
            <a:r>
              <a:rPr lang="en-US" sz="3200" dirty="0">
                <a:latin typeface="Poppins" panose="00000500000000000000" pitchFamily="2" charset="0"/>
                <a:cs typeface="Poppins" panose="00000500000000000000" pitchFamily="2" charset="0"/>
              </a:rPr>
              <a:t>Individual wellbeing is inextricably linked to community wellbeing.</a:t>
            </a:r>
          </a:p>
          <a:p>
            <a:pPr algn="ctr">
              <a:lnSpc>
                <a:spcPts val="4013"/>
              </a:lnSpc>
              <a:spcBef>
                <a:spcPct val="0"/>
              </a:spcBef>
            </a:pPr>
            <a:endParaRPr lang="en-US" sz="3200" dirty="0">
              <a:solidFill>
                <a:srgbClr val="2E2F94"/>
              </a:solidFill>
              <a:latin typeface="Poppins" panose="00000500000000000000" pitchFamily="2" charset="0"/>
              <a:cs typeface="Poppins" panose="00000500000000000000" pitchFamily="2" charset="0"/>
            </a:endParaRPr>
          </a:p>
          <a:p>
            <a:pPr algn="ctr">
              <a:lnSpc>
                <a:spcPts val="4013"/>
              </a:lnSpc>
              <a:spcBef>
                <a:spcPct val="0"/>
              </a:spcBef>
            </a:pPr>
            <a:r>
              <a:rPr lang="en-US" sz="3200" dirty="0">
                <a:latin typeface="Poppins" panose="00000500000000000000" pitchFamily="2" charset="0"/>
                <a:cs typeface="Poppins" panose="00000500000000000000" pitchFamily="2" charset="0"/>
              </a:rPr>
              <a:t>Faith and the commitment to the collective good has the power to destroy harmful policies, eradicate racism, and connect faith communities to their moral responsibility to advance equity and justice</a:t>
            </a:r>
            <a:endParaRPr lang="en-US" sz="3200" dirty="0">
              <a:solidFill>
                <a:srgbClr val="2E2F94"/>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310771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p:cNvGrpSpPr/>
          <p:nvPr/>
        </p:nvGrpSpPr>
        <p:grpSpPr>
          <a:xfrm>
            <a:off x="857435" y="2243935"/>
            <a:ext cx="10543380" cy="3508171"/>
            <a:chOff x="0" y="0"/>
            <a:chExt cx="4165286" cy="1148385"/>
          </a:xfrm>
        </p:grpSpPr>
        <p:sp>
          <p:nvSpPr>
            <p:cNvPr id="6" name="Freeform 6"/>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p:cNvGrpSpPr/>
          <p:nvPr/>
        </p:nvGrpSpPr>
        <p:grpSpPr>
          <a:xfrm>
            <a:off x="2594033" y="833781"/>
            <a:ext cx="7003935" cy="1048883"/>
            <a:chOff x="0" y="0"/>
            <a:chExt cx="2766987" cy="414374"/>
          </a:xfrm>
        </p:grpSpPr>
        <p:sp>
          <p:nvSpPr>
            <p:cNvPr id="9" name="Freeform 9"/>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p:cNvSpPr txBox="1"/>
          <p:nvPr/>
        </p:nvSpPr>
        <p:spPr>
          <a:xfrm>
            <a:off x="3915681" y="1008279"/>
            <a:ext cx="4345887" cy="550728"/>
          </a:xfrm>
          <a:prstGeom prst="rect">
            <a:avLst/>
          </a:prstGeom>
        </p:spPr>
        <p:txBody>
          <a:bodyPr lIns="0" tIns="0" rIns="0" bIns="0" rtlCol="0" anchor="t">
            <a:spAutoFit/>
          </a:bodyPr>
          <a:lstStyle/>
          <a:p>
            <a:pPr algn="ctr">
              <a:lnSpc>
                <a:spcPts val="4732"/>
              </a:lnSpc>
            </a:pPr>
            <a:r>
              <a:rPr lang="en-US" sz="3380" b="1" dirty="0">
                <a:solidFill>
                  <a:srgbClr val="2E2F94"/>
                </a:solidFill>
                <a:latin typeface="League Spartan"/>
                <a:ea typeface="League Spartan"/>
                <a:cs typeface="League Spartan"/>
                <a:sym typeface="League Spartan"/>
              </a:rPr>
              <a:t>HEALTH EQUITY</a:t>
            </a:r>
          </a:p>
        </p:txBody>
      </p:sp>
      <p:sp>
        <p:nvSpPr>
          <p:cNvPr id="14" name="TextBox 14"/>
          <p:cNvSpPr txBox="1"/>
          <p:nvPr/>
        </p:nvSpPr>
        <p:spPr>
          <a:xfrm>
            <a:off x="738396" y="2243935"/>
            <a:ext cx="10820400" cy="3591752"/>
          </a:xfrm>
          <a:prstGeom prst="rect">
            <a:avLst/>
          </a:prstGeom>
        </p:spPr>
        <p:txBody>
          <a:bodyPr lIns="0" tIns="0" rIns="0" bIns="0" rtlCol="0" anchor="t">
            <a:spAutoFit/>
          </a:bodyPr>
          <a:lstStyle/>
          <a:p>
            <a:pPr algn="ctr">
              <a:lnSpc>
                <a:spcPts val="4013"/>
              </a:lnSpc>
            </a:pPr>
            <a:r>
              <a:rPr lang="en-US" sz="3600" dirty="0">
                <a:solidFill>
                  <a:srgbClr val="2E2F94"/>
                </a:solidFill>
                <a:latin typeface="Poppins"/>
                <a:ea typeface="Poppins"/>
                <a:cs typeface="Poppins"/>
                <a:sym typeface="Poppins"/>
              </a:rPr>
              <a:t>VICPP advocates increased access to quality, affordable health care for all. VICPP led the faith engagement to expand Medicaid and access to maternal healthcare. VICPP focuses on reducing discrimination in health care, and expanding healthcare to vulnerable populations.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423481-21A3-ADE4-E4ED-A0F58E58D9A8}"/>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AF5E7792-A448-5FA3-79C2-D0F9587C735E}"/>
              </a:ext>
            </a:extLst>
          </p:cNvPr>
          <p:cNvSpPr/>
          <p:nvPr/>
        </p:nvSpPr>
        <p:spPr>
          <a:xfrm>
            <a:off x="0" y="20595"/>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A38D615A-8399-9048-7006-6907DBA48FD4}"/>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F5E89D53-2FA8-417F-30B5-92E4121B7A70}"/>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9B321707-E01A-C339-9BC1-BFF7EC1723D6}"/>
              </a:ext>
            </a:extLst>
          </p:cNvPr>
          <p:cNvGrpSpPr/>
          <p:nvPr/>
        </p:nvGrpSpPr>
        <p:grpSpPr>
          <a:xfrm>
            <a:off x="857435" y="2845255"/>
            <a:ext cx="10543380" cy="2906851"/>
            <a:chOff x="0" y="0"/>
            <a:chExt cx="4165286" cy="1148385"/>
          </a:xfrm>
        </p:grpSpPr>
        <p:sp>
          <p:nvSpPr>
            <p:cNvPr id="6" name="Freeform 6">
              <a:extLst>
                <a:ext uri="{FF2B5EF4-FFF2-40B4-BE49-F238E27FC236}">
                  <a16:creationId xmlns:a16="http://schemas.microsoft.com/office/drawing/2014/main" id="{70922C34-37BD-8C20-4B9E-EDCA139392B0}"/>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7DDCCFA7-E8DD-4B95-5846-4F2976969341}"/>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506EE47F-5ABE-C553-EFCD-EC5BDA33EB82}"/>
              </a:ext>
            </a:extLst>
          </p:cNvPr>
          <p:cNvGrpSpPr/>
          <p:nvPr/>
        </p:nvGrpSpPr>
        <p:grpSpPr>
          <a:xfrm>
            <a:off x="2594033" y="833781"/>
            <a:ext cx="7003935" cy="1410154"/>
            <a:chOff x="0" y="0"/>
            <a:chExt cx="2766987" cy="414374"/>
          </a:xfrm>
        </p:grpSpPr>
        <p:sp>
          <p:nvSpPr>
            <p:cNvPr id="9" name="Freeform 9">
              <a:extLst>
                <a:ext uri="{FF2B5EF4-FFF2-40B4-BE49-F238E27FC236}">
                  <a16:creationId xmlns:a16="http://schemas.microsoft.com/office/drawing/2014/main" id="{9D0BC878-3475-865A-E7E0-262B8DEF2B6A}"/>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35270858-F476-B3B2-EDDB-C6B63E65B2F5}"/>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372B0DA8-77D6-865D-0973-402A5B2DD83A}"/>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73287FE9-5653-2881-608E-480548BCDD9B}"/>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4F54E9F1-3A50-1EB0-EA44-3FF7EC896E9B}"/>
              </a:ext>
            </a:extLst>
          </p:cNvPr>
          <p:cNvSpPr txBox="1"/>
          <p:nvPr/>
        </p:nvSpPr>
        <p:spPr>
          <a:xfrm>
            <a:off x="2594033" y="1008279"/>
            <a:ext cx="7003934" cy="1205586"/>
          </a:xfrm>
          <a:prstGeom prst="rect">
            <a:avLst/>
          </a:prstGeom>
        </p:spPr>
        <p:txBody>
          <a:bodyPr wrap="square" lIns="0" tIns="0" rIns="0" bIns="0" rtlCol="0" anchor="t">
            <a:spAutoFit/>
          </a:bodyPr>
          <a:lstStyle/>
          <a:p>
            <a:pPr algn="ctr">
              <a:lnSpc>
                <a:spcPts val="4732"/>
              </a:lnSpc>
            </a:pPr>
            <a:r>
              <a:rPr lang="en-US" sz="4200" b="1" dirty="0">
                <a:solidFill>
                  <a:srgbClr val="2E2F94"/>
                </a:solidFill>
                <a:latin typeface="Poppins" panose="00000500000000000000" pitchFamily="2" charset="0"/>
                <a:ea typeface="League Spartan"/>
                <a:cs typeface="Poppins" panose="00000500000000000000" pitchFamily="2" charset="0"/>
                <a:sym typeface="League Spartan"/>
              </a:rPr>
              <a:t>BIAS REDUCTION</a:t>
            </a:r>
          </a:p>
          <a:p>
            <a:pPr algn="ctr">
              <a:lnSpc>
                <a:spcPts val="4732"/>
              </a:lnSpc>
            </a:pPr>
            <a:r>
              <a:rPr lang="en-US" sz="4200" b="1" dirty="0">
                <a:solidFill>
                  <a:srgbClr val="2E2F94"/>
                </a:solidFill>
                <a:latin typeface="Poppins" panose="00000500000000000000" pitchFamily="2" charset="0"/>
                <a:ea typeface="League Spartan"/>
                <a:cs typeface="Poppins" panose="00000500000000000000" pitchFamily="2" charset="0"/>
                <a:sym typeface="League Spartan"/>
              </a:rPr>
              <a:t>SB22/HB1147</a:t>
            </a:r>
          </a:p>
        </p:txBody>
      </p:sp>
      <p:sp>
        <p:nvSpPr>
          <p:cNvPr id="14" name="TextBox 14">
            <a:extLst>
              <a:ext uri="{FF2B5EF4-FFF2-40B4-BE49-F238E27FC236}">
                <a16:creationId xmlns:a16="http://schemas.microsoft.com/office/drawing/2014/main" id="{E0499047-E19D-4D1D-1AF3-F744A95CCAD8}"/>
              </a:ext>
            </a:extLst>
          </p:cNvPr>
          <p:cNvSpPr txBox="1"/>
          <p:nvPr/>
        </p:nvSpPr>
        <p:spPr>
          <a:xfrm>
            <a:off x="878171" y="3080069"/>
            <a:ext cx="10520060" cy="2551468"/>
          </a:xfrm>
          <a:prstGeom prst="rect">
            <a:avLst/>
          </a:prstGeom>
        </p:spPr>
        <p:txBody>
          <a:bodyPr wrap="square" lIns="0" tIns="0" rIns="0" bIns="0" rtlCol="0" anchor="t">
            <a:spAutoFit/>
          </a:bodyPr>
          <a:lstStyle/>
          <a:p>
            <a:pPr algn="ctr">
              <a:lnSpc>
                <a:spcPts val="4013"/>
              </a:lnSpc>
              <a:spcBef>
                <a:spcPct val="0"/>
              </a:spcBef>
            </a:pPr>
            <a:r>
              <a:rPr lang="en-US" sz="3600" dirty="0">
                <a:solidFill>
                  <a:srgbClr val="333333"/>
                </a:solidFill>
                <a:latin typeface="Poppins"/>
                <a:cs typeface="Poppins"/>
              </a:rPr>
              <a:t>This bill r</a:t>
            </a:r>
            <a:r>
              <a:rPr lang="en-US" sz="3600" b="0" i="0" dirty="0">
                <a:solidFill>
                  <a:srgbClr val="333333"/>
                </a:solidFill>
                <a:effectLst/>
                <a:latin typeface="Poppins"/>
                <a:cs typeface="Poppins"/>
              </a:rPr>
              <a:t>equires </a:t>
            </a:r>
            <a:r>
              <a:rPr lang="en-US" sz="3600" dirty="0">
                <a:solidFill>
                  <a:srgbClr val="333333"/>
                </a:solidFill>
                <a:latin typeface="Poppins"/>
                <a:cs typeface="Poppins"/>
              </a:rPr>
              <a:t>that bias</a:t>
            </a:r>
            <a:r>
              <a:rPr lang="en-US" sz="3600" b="0" i="0" dirty="0">
                <a:solidFill>
                  <a:srgbClr val="333333"/>
                </a:solidFill>
                <a:effectLst/>
                <a:latin typeface="Poppins"/>
                <a:cs typeface="Poppins"/>
              </a:rPr>
              <a:t> </a:t>
            </a:r>
            <a:r>
              <a:rPr lang="en-US" sz="3600" dirty="0">
                <a:solidFill>
                  <a:srgbClr val="333333"/>
                </a:solidFill>
                <a:latin typeface="Poppins"/>
                <a:cs typeface="Poppins"/>
              </a:rPr>
              <a:t>reduction training become</a:t>
            </a:r>
            <a:r>
              <a:rPr lang="en-US" sz="3600" b="0" i="0" dirty="0">
                <a:solidFill>
                  <a:srgbClr val="333333"/>
                </a:solidFill>
                <a:effectLst/>
                <a:latin typeface="Poppins"/>
                <a:cs typeface="Poppins"/>
              </a:rPr>
              <a:t> an eligibility </a:t>
            </a:r>
            <a:r>
              <a:rPr lang="en-US" sz="3600" dirty="0">
                <a:solidFill>
                  <a:srgbClr val="333333"/>
                </a:solidFill>
                <a:latin typeface="Poppins"/>
                <a:cs typeface="Poppins"/>
              </a:rPr>
              <a:t>criteria</a:t>
            </a:r>
            <a:r>
              <a:rPr lang="en-US" sz="3600" b="0" i="0" dirty="0">
                <a:solidFill>
                  <a:srgbClr val="333333"/>
                </a:solidFill>
                <a:effectLst/>
                <a:latin typeface="Poppins"/>
                <a:cs typeface="Poppins"/>
              </a:rPr>
              <a:t> for</a:t>
            </a:r>
            <a:r>
              <a:rPr lang="en-US" sz="3600" dirty="0">
                <a:solidFill>
                  <a:srgbClr val="333333"/>
                </a:solidFill>
                <a:latin typeface="Poppins"/>
                <a:cs typeface="Poppins"/>
              </a:rPr>
              <a:t> license renewal for all</a:t>
            </a:r>
            <a:r>
              <a:rPr lang="en-US" sz="3600" b="0" i="0" dirty="0">
                <a:solidFill>
                  <a:srgbClr val="333333"/>
                </a:solidFill>
                <a:effectLst/>
                <a:latin typeface="Poppins"/>
                <a:cs typeface="Poppins"/>
              </a:rPr>
              <a:t> health care professionals licensed by the Virginia Board of Medicine</a:t>
            </a:r>
            <a:r>
              <a:rPr lang="en-US" sz="3600" dirty="0">
                <a:solidFill>
                  <a:srgbClr val="333333"/>
                </a:solidFill>
                <a:latin typeface="Poppins"/>
                <a:cs typeface="Poppins"/>
              </a:rPr>
              <a:t> and the Virginia Board of Nursing</a:t>
            </a:r>
            <a:r>
              <a:rPr lang="en-US" sz="3600" b="0" i="0" dirty="0">
                <a:solidFill>
                  <a:srgbClr val="333333"/>
                </a:solidFill>
                <a:effectLst/>
                <a:latin typeface="Poppins"/>
                <a:cs typeface="Poppins"/>
              </a:rPr>
              <a:t>.</a:t>
            </a:r>
            <a:endParaRPr lang="en-US" sz="3200" dirty="0">
              <a:solidFill>
                <a:srgbClr val="2E2F94"/>
              </a:solidFill>
              <a:latin typeface="Poppins"/>
              <a:ea typeface="Poppins"/>
              <a:cs typeface="Poppins"/>
              <a:sym typeface="Poppins"/>
            </a:endParaRPr>
          </a:p>
        </p:txBody>
      </p:sp>
    </p:spTree>
    <p:extLst>
      <p:ext uri="{BB962C8B-B14F-4D97-AF65-F5344CB8AC3E}">
        <p14:creationId xmlns:p14="http://schemas.microsoft.com/office/powerpoint/2010/main" val="8536096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p:cNvGrpSpPr/>
          <p:nvPr/>
        </p:nvGrpSpPr>
        <p:grpSpPr>
          <a:xfrm>
            <a:off x="857435" y="2845255"/>
            <a:ext cx="10543380" cy="2906851"/>
            <a:chOff x="0" y="0"/>
            <a:chExt cx="4165286" cy="1148385"/>
          </a:xfrm>
        </p:grpSpPr>
        <p:sp>
          <p:nvSpPr>
            <p:cNvPr id="6" name="Freeform 6"/>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p:cNvGrpSpPr/>
          <p:nvPr/>
        </p:nvGrpSpPr>
        <p:grpSpPr>
          <a:xfrm>
            <a:off x="2739176" y="815639"/>
            <a:ext cx="7013006" cy="1384525"/>
            <a:chOff x="0" y="0"/>
            <a:chExt cx="2766987" cy="414374"/>
          </a:xfrm>
        </p:grpSpPr>
        <p:sp>
          <p:nvSpPr>
            <p:cNvPr id="9" name="Freeform 9"/>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p:cNvSpPr txBox="1"/>
          <p:nvPr/>
        </p:nvSpPr>
        <p:spPr>
          <a:xfrm>
            <a:off x="2872086" y="928609"/>
            <a:ext cx="6740864" cy="1168205"/>
          </a:xfrm>
          <a:prstGeom prst="rect">
            <a:avLst/>
          </a:prstGeom>
        </p:spPr>
        <p:txBody>
          <a:bodyPr wrap="square" lIns="0" tIns="0" rIns="0" bIns="0" rtlCol="0" anchor="t">
            <a:spAutoFit/>
          </a:bodyPr>
          <a:lstStyle/>
          <a:p>
            <a:pPr algn="ctr">
              <a:lnSpc>
                <a:spcPts val="4732"/>
              </a:lnSpc>
            </a:pPr>
            <a:r>
              <a:rPr lang="en-US" sz="3350" b="1">
                <a:solidFill>
                  <a:srgbClr val="2E2F94"/>
                </a:solidFill>
                <a:latin typeface="Poppins" panose="00000500000000000000" pitchFamily="2" charset="0"/>
                <a:ea typeface="League Spartan"/>
                <a:cs typeface="Poppins" panose="00000500000000000000" pitchFamily="2" charset="0"/>
                <a:sym typeface="League Spartan"/>
              </a:rPr>
              <a:t>MATERNAL HEALTH</a:t>
            </a:r>
          </a:p>
          <a:p>
            <a:pPr algn="ctr">
              <a:lnSpc>
                <a:spcPts val="4732"/>
              </a:lnSpc>
            </a:pPr>
            <a:r>
              <a:rPr lang="en-US" sz="3350" b="1">
                <a:solidFill>
                  <a:srgbClr val="2E2F94"/>
                </a:solidFill>
                <a:latin typeface="Poppins" panose="00000500000000000000" pitchFamily="2" charset="0"/>
                <a:ea typeface="League Spartan"/>
                <a:cs typeface="Poppins" panose="00000500000000000000" pitchFamily="2" charset="0"/>
              </a:rPr>
              <a:t>Expand Access to Midwives </a:t>
            </a:r>
          </a:p>
        </p:txBody>
      </p:sp>
      <p:sp>
        <p:nvSpPr>
          <p:cNvPr id="14" name="TextBox 14"/>
          <p:cNvSpPr txBox="1"/>
          <p:nvPr/>
        </p:nvSpPr>
        <p:spPr>
          <a:xfrm>
            <a:off x="962818" y="3050962"/>
            <a:ext cx="10275453" cy="2551468"/>
          </a:xfrm>
          <a:prstGeom prst="rect">
            <a:avLst/>
          </a:prstGeom>
        </p:spPr>
        <p:txBody>
          <a:bodyPr wrap="square" lIns="0" tIns="0" rIns="0" bIns="0" rtlCol="0" anchor="t">
            <a:spAutoFit/>
          </a:bodyPr>
          <a:lstStyle/>
          <a:p>
            <a:pPr algn="ctr">
              <a:lnSpc>
                <a:spcPts val="4013"/>
              </a:lnSpc>
              <a:spcBef>
                <a:spcPct val="0"/>
              </a:spcBef>
            </a:pPr>
            <a:r>
              <a:rPr lang="en-US" sz="3200" dirty="0">
                <a:solidFill>
                  <a:srgbClr val="2E2F94"/>
                </a:solidFill>
                <a:latin typeface="Poppins"/>
                <a:ea typeface="Poppins"/>
                <a:cs typeface="Poppins"/>
                <a:sym typeface="Poppins"/>
              </a:rPr>
              <a:t>A budget amendment that directs DMAS and VDH to bring together stakeholders to address the lack of access to midwives licensed by the State of Virginia experienced by Virginia moms in Cardinal Care (Virginia Medicaid).</a:t>
            </a:r>
            <a:endParaRPr lang="en-US" sz="3200" dirty="0">
              <a:solidFill>
                <a:srgbClr val="2E2F94"/>
              </a:solidFill>
              <a:latin typeface="Poppins"/>
              <a:cs typeface="Poppins"/>
            </a:endParaRPr>
          </a:p>
        </p:txBody>
      </p:sp>
    </p:spTree>
    <p:extLst>
      <p:ext uri="{BB962C8B-B14F-4D97-AF65-F5344CB8AC3E}">
        <p14:creationId xmlns:p14="http://schemas.microsoft.com/office/powerpoint/2010/main" val="1050201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99650-CB2E-1D77-9A61-6CB85BAC5FB5}"/>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35F05FE-230A-1DAA-9144-7434BA5FEF62}"/>
              </a:ext>
            </a:extLst>
          </p:cNvPr>
          <p:cNvSpPr/>
          <p:nvPr/>
        </p:nvSpPr>
        <p:spPr>
          <a:xfrm>
            <a:off x="0" y="20595"/>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088416EB-B747-95BD-8515-8483BEF8174C}"/>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4"/>
            <a:stretch>
              <a:fillRect/>
            </a:stretch>
          </a:blipFill>
        </p:spPr>
        <p:txBody>
          <a:bodyPr/>
          <a:lstStyle/>
          <a:p>
            <a:endParaRPr lang="en-US" sz="1200"/>
          </a:p>
        </p:txBody>
      </p:sp>
      <p:sp>
        <p:nvSpPr>
          <p:cNvPr id="4" name="Freeform 4">
            <a:extLst>
              <a:ext uri="{FF2B5EF4-FFF2-40B4-BE49-F238E27FC236}">
                <a16:creationId xmlns:a16="http://schemas.microsoft.com/office/drawing/2014/main" id="{F0984D19-85CB-A09A-AF3E-DA01F84397BB}"/>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4"/>
            <a:stretch>
              <a:fillRect/>
            </a:stretch>
          </a:blipFill>
        </p:spPr>
        <p:txBody>
          <a:bodyPr/>
          <a:lstStyle/>
          <a:p>
            <a:endParaRPr lang="en-US" sz="1200"/>
          </a:p>
        </p:txBody>
      </p:sp>
      <p:grpSp>
        <p:nvGrpSpPr>
          <p:cNvPr id="5" name="Group 5">
            <a:extLst>
              <a:ext uri="{FF2B5EF4-FFF2-40B4-BE49-F238E27FC236}">
                <a16:creationId xmlns:a16="http://schemas.microsoft.com/office/drawing/2014/main" id="{2021BA65-D3A3-0AD5-2800-ED825EBA3160}"/>
              </a:ext>
            </a:extLst>
          </p:cNvPr>
          <p:cNvGrpSpPr/>
          <p:nvPr/>
        </p:nvGrpSpPr>
        <p:grpSpPr>
          <a:xfrm>
            <a:off x="857435" y="2845255"/>
            <a:ext cx="10543380" cy="2906851"/>
            <a:chOff x="0" y="0"/>
            <a:chExt cx="4165286" cy="1148385"/>
          </a:xfrm>
        </p:grpSpPr>
        <p:sp>
          <p:nvSpPr>
            <p:cNvPr id="6" name="Freeform 6">
              <a:extLst>
                <a:ext uri="{FF2B5EF4-FFF2-40B4-BE49-F238E27FC236}">
                  <a16:creationId xmlns:a16="http://schemas.microsoft.com/office/drawing/2014/main" id="{28E77403-1EE6-327C-5FA2-BC1EE562DF87}"/>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D08A1766-E00F-984C-3BA9-F552EDCA88B2}"/>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82E9A4CE-B3F5-364E-4CFA-9A112B3F6548}"/>
              </a:ext>
            </a:extLst>
          </p:cNvPr>
          <p:cNvGrpSpPr/>
          <p:nvPr/>
        </p:nvGrpSpPr>
        <p:grpSpPr>
          <a:xfrm>
            <a:off x="2594033" y="689120"/>
            <a:ext cx="7003935" cy="1403357"/>
            <a:chOff x="0" y="-57150"/>
            <a:chExt cx="2766987" cy="554413"/>
          </a:xfrm>
        </p:grpSpPr>
        <p:sp>
          <p:nvSpPr>
            <p:cNvPr id="9" name="Freeform 9">
              <a:extLst>
                <a:ext uri="{FF2B5EF4-FFF2-40B4-BE49-F238E27FC236}">
                  <a16:creationId xmlns:a16="http://schemas.microsoft.com/office/drawing/2014/main" id="{868B82F9-9470-79B0-3247-381336551695}"/>
                </a:ext>
              </a:extLst>
            </p:cNvPr>
            <p:cNvSpPr/>
            <p:nvPr/>
          </p:nvSpPr>
          <p:spPr>
            <a:xfrm>
              <a:off x="0" y="0"/>
              <a:ext cx="2766987" cy="497263"/>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lIns="91440" tIns="45720" rIns="91440" bIns="45720" anchor="t"/>
            <a:lstStyle/>
            <a:p>
              <a:pPr algn="ctr"/>
              <a:r>
                <a:rPr lang="en-US" sz="2400" b="1" dirty="0">
                  <a:solidFill>
                    <a:schemeClr val="tx2">
                      <a:lumMod val="76000"/>
                      <a:lumOff val="24000"/>
                    </a:schemeClr>
                  </a:solidFill>
                  <a:latin typeface="Poppins"/>
                  <a:cs typeface="Poppins"/>
                </a:rPr>
                <a:t>INCREASE ACCESS TO HEALTH PROVIDERS (RNs/APRNs) IN SCHOOLS</a:t>
              </a:r>
            </a:p>
            <a:p>
              <a:pPr algn="ctr"/>
              <a:r>
                <a:rPr lang="en-US" sz="2400" b="1" dirty="0">
                  <a:solidFill>
                    <a:schemeClr val="tx2">
                      <a:lumMod val="76000"/>
                      <a:lumOff val="24000"/>
                    </a:schemeClr>
                  </a:solidFill>
                  <a:latin typeface="Poppins"/>
                  <a:cs typeface="Poppins"/>
                </a:rPr>
                <a:t>SB33/HB195</a:t>
              </a:r>
              <a:endParaRPr lang="en-US" dirty="0">
                <a:solidFill>
                  <a:schemeClr val="tx2">
                    <a:lumMod val="76000"/>
                    <a:lumOff val="24000"/>
                  </a:schemeClr>
                </a:solidFill>
              </a:endParaRPr>
            </a:p>
          </p:txBody>
        </p:sp>
        <p:sp>
          <p:nvSpPr>
            <p:cNvPr id="10" name="TextBox 10">
              <a:extLst>
                <a:ext uri="{FF2B5EF4-FFF2-40B4-BE49-F238E27FC236}">
                  <a16:creationId xmlns:a16="http://schemas.microsoft.com/office/drawing/2014/main" id="{422A17A7-3E7A-B67D-BBA0-29BC6DC2DDB6}"/>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150F3BA1-ED5F-C049-1234-29FC1E9A561C}"/>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67957B44-ED0F-0B45-9547-277913890A66}"/>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sz="1200"/>
          </a:p>
        </p:txBody>
      </p:sp>
      <p:sp>
        <p:nvSpPr>
          <p:cNvPr id="14" name="TextBox 14">
            <a:extLst>
              <a:ext uri="{FF2B5EF4-FFF2-40B4-BE49-F238E27FC236}">
                <a16:creationId xmlns:a16="http://schemas.microsoft.com/office/drawing/2014/main" id="{D0DE6B80-71C1-4C31-B9B6-EEA5B3E361CA}"/>
              </a:ext>
            </a:extLst>
          </p:cNvPr>
          <p:cNvSpPr txBox="1"/>
          <p:nvPr/>
        </p:nvSpPr>
        <p:spPr>
          <a:xfrm>
            <a:off x="878171" y="3090801"/>
            <a:ext cx="10520060" cy="2551468"/>
          </a:xfrm>
          <a:prstGeom prst="rect">
            <a:avLst/>
          </a:prstGeom>
        </p:spPr>
        <p:txBody>
          <a:bodyPr wrap="square" lIns="0" tIns="0" rIns="0" bIns="0" rtlCol="0" anchor="t">
            <a:spAutoFit/>
          </a:bodyPr>
          <a:lstStyle/>
          <a:p>
            <a:pPr algn="ctr">
              <a:lnSpc>
                <a:spcPts val="4013"/>
              </a:lnSpc>
              <a:spcBef>
                <a:spcPct val="0"/>
              </a:spcBef>
            </a:pPr>
            <a:r>
              <a:rPr lang="en-US" sz="3200">
                <a:solidFill>
                  <a:srgbClr val="333333"/>
                </a:solidFill>
                <a:latin typeface="Poppins"/>
                <a:ea typeface="Poppins"/>
                <a:cs typeface="Poppins"/>
              </a:rPr>
              <a:t>This bill permits the use of at-risk add-on funding to hire registered nurses (RNs) and advance practice registered nurses (APRNs) to support the physical and mental health of students in public schools.</a:t>
            </a:r>
          </a:p>
        </p:txBody>
      </p:sp>
    </p:spTree>
    <p:extLst>
      <p:ext uri="{BB962C8B-B14F-4D97-AF65-F5344CB8AC3E}">
        <p14:creationId xmlns:p14="http://schemas.microsoft.com/office/powerpoint/2010/main" val="1261508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DA64B-CBFE-46C7-87E6-B9D2BFAB7230}"/>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7D5AEE79-CBA9-6670-3B2A-E8498AE0E0D4}"/>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A0B919ED-7CB8-4A98-6833-801A36F7178C}"/>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3776AD62-3933-DB8D-6307-8ED3C1B08CF8}"/>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6C08785C-9A2A-CD1E-823C-98097904F04A}"/>
              </a:ext>
            </a:extLst>
          </p:cNvPr>
          <p:cNvGrpSpPr/>
          <p:nvPr/>
        </p:nvGrpSpPr>
        <p:grpSpPr>
          <a:xfrm>
            <a:off x="420624" y="2313134"/>
            <a:ext cx="11338559" cy="4435138"/>
            <a:chOff x="0" y="0"/>
            <a:chExt cx="4165286" cy="1148385"/>
          </a:xfrm>
        </p:grpSpPr>
        <p:sp>
          <p:nvSpPr>
            <p:cNvPr id="6" name="Freeform 6">
              <a:extLst>
                <a:ext uri="{FF2B5EF4-FFF2-40B4-BE49-F238E27FC236}">
                  <a16:creationId xmlns:a16="http://schemas.microsoft.com/office/drawing/2014/main" id="{B4EC86F7-0E3B-3F59-A525-D08DF2707B88}"/>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C1DC59E0-1128-D295-8CD9-0DEFC3890FA9}"/>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BA755E52-C984-A4B3-ABB7-CE8F918E7C83}"/>
              </a:ext>
            </a:extLst>
          </p:cNvPr>
          <p:cNvGrpSpPr/>
          <p:nvPr/>
        </p:nvGrpSpPr>
        <p:grpSpPr>
          <a:xfrm>
            <a:off x="1995948" y="815639"/>
            <a:ext cx="8471722" cy="1384525"/>
            <a:chOff x="0" y="0"/>
            <a:chExt cx="2766987" cy="414374"/>
          </a:xfrm>
        </p:grpSpPr>
        <p:sp>
          <p:nvSpPr>
            <p:cNvPr id="9" name="Freeform 9">
              <a:extLst>
                <a:ext uri="{FF2B5EF4-FFF2-40B4-BE49-F238E27FC236}">
                  <a16:creationId xmlns:a16="http://schemas.microsoft.com/office/drawing/2014/main" id="{078E265F-866E-428D-FFAA-4DCA9ECC4079}"/>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790652A6-B426-9D12-6DF9-315FF0A8DC7B}"/>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D4667B79-3C13-1884-9C1E-F91C455EA15F}"/>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F6215294-BC58-3CE6-830E-BAD0BB340D02}"/>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98DA726A-E0D3-6D9E-F360-D1092414D653}"/>
              </a:ext>
            </a:extLst>
          </p:cNvPr>
          <p:cNvSpPr txBox="1"/>
          <p:nvPr/>
        </p:nvSpPr>
        <p:spPr>
          <a:xfrm>
            <a:off x="2064774" y="928609"/>
            <a:ext cx="8402896" cy="1743682"/>
          </a:xfrm>
          <a:prstGeom prst="rect">
            <a:avLst/>
          </a:prstGeom>
        </p:spPr>
        <p:txBody>
          <a:bodyPr wrap="square" lIns="0" tIns="0" rIns="0" bIns="0" rtlCol="0" anchor="t">
            <a:spAutoFit/>
          </a:bodyPr>
          <a:lstStyle/>
          <a:p>
            <a:pPr algn="ctr">
              <a:lnSpc>
                <a:spcPts val="4732"/>
              </a:lnSpc>
            </a:pPr>
            <a:r>
              <a:rPr lang="en-US" sz="2400" b="1" dirty="0">
                <a:solidFill>
                  <a:srgbClr val="2E2F94"/>
                </a:solidFill>
                <a:latin typeface="Poppins" panose="00000500000000000000" pitchFamily="2" charset="0"/>
                <a:ea typeface="League Spartan"/>
                <a:cs typeface="Poppins" panose="00000500000000000000" pitchFamily="2" charset="0"/>
              </a:rPr>
              <a:t>SUPPORT THE MOTHER/BABY DYAD IN A PREGNANCY WITH SUBSTANCE EXPOSURE SB133</a:t>
            </a:r>
          </a:p>
          <a:p>
            <a:pPr algn="ctr">
              <a:lnSpc>
                <a:spcPts val="4732"/>
              </a:lnSpc>
            </a:pPr>
            <a:endParaRPr lang="en-US" sz="2400" b="1" dirty="0">
              <a:solidFill>
                <a:srgbClr val="2E2F94"/>
              </a:solidFill>
              <a:latin typeface="Poppins" panose="00000500000000000000" pitchFamily="2" charset="0"/>
              <a:ea typeface="League Spartan"/>
              <a:cs typeface="Poppins" panose="00000500000000000000" pitchFamily="2" charset="0"/>
            </a:endParaRPr>
          </a:p>
        </p:txBody>
      </p:sp>
      <p:sp>
        <p:nvSpPr>
          <p:cNvPr id="14" name="TextBox 14">
            <a:extLst>
              <a:ext uri="{FF2B5EF4-FFF2-40B4-BE49-F238E27FC236}">
                <a16:creationId xmlns:a16="http://schemas.microsoft.com/office/drawing/2014/main" id="{79298C8F-80F1-9D8F-0B80-BE16D1126477}"/>
              </a:ext>
            </a:extLst>
          </p:cNvPr>
          <p:cNvSpPr txBox="1"/>
          <p:nvPr/>
        </p:nvSpPr>
        <p:spPr>
          <a:xfrm>
            <a:off x="557784" y="2313134"/>
            <a:ext cx="11119104" cy="3946721"/>
          </a:xfrm>
          <a:prstGeom prst="rect">
            <a:avLst/>
          </a:prstGeom>
        </p:spPr>
        <p:txBody>
          <a:bodyPr wrap="square" lIns="0" tIns="0" rIns="0" bIns="0" rtlCol="0" anchor="t">
            <a:spAutoFit/>
          </a:bodyPr>
          <a:lstStyle/>
          <a:p>
            <a:pPr algn="ctr"/>
            <a:r>
              <a:rPr lang="en-US" sz="3200" dirty="0">
                <a:latin typeface="Poppins" panose="00000500000000000000" pitchFamily="2" charset="0"/>
                <a:ea typeface="Cambria"/>
                <a:cs typeface="Poppins" panose="00000500000000000000" pitchFamily="2" charset="0"/>
              </a:rPr>
              <a:t>This Bill will: </a:t>
            </a:r>
          </a:p>
          <a:p>
            <a:pPr marL="457200" indent="-457200">
              <a:buFont typeface="Arial"/>
              <a:buChar char="•"/>
            </a:pPr>
            <a:r>
              <a:rPr lang="en-US" sz="3200" dirty="0">
                <a:latin typeface="Poppins" panose="00000500000000000000" pitchFamily="2" charset="0"/>
                <a:ea typeface="Cambria"/>
                <a:cs typeface="Poppins" panose="00000500000000000000" pitchFamily="2" charset="0"/>
              </a:rPr>
              <a:t>Remove</a:t>
            </a:r>
            <a:r>
              <a:rPr lang="en-US" sz="3200" dirty="0">
                <a:latin typeface="Poppins" panose="00000500000000000000" pitchFamily="2" charset="0"/>
                <a:ea typeface="Cambria"/>
                <a:cs typeface="Poppins" panose="00000500000000000000" pitchFamily="2" charset="0"/>
                <a:sym typeface="Poppins"/>
              </a:rPr>
              <a:t> the automatic implication of child abuse and neglect when an infant is born affected by substance use or experiencing withdrawal symptoms and clarify reporting requirements. </a:t>
            </a:r>
            <a:endParaRPr lang="en-US" sz="3200" dirty="0">
              <a:latin typeface="Poppins" panose="00000500000000000000" pitchFamily="2" charset="0"/>
              <a:ea typeface="Cambria"/>
              <a:cs typeface="Poppins" panose="00000500000000000000" pitchFamily="2" charset="0"/>
            </a:endParaRPr>
          </a:p>
          <a:p>
            <a:pPr marL="457200" indent="-457200">
              <a:buFont typeface="Arial"/>
              <a:buChar char="•"/>
            </a:pPr>
            <a:r>
              <a:rPr lang="en-US" sz="3200" dirty="0">
                <a:latin typeface="Poppins" panose="00000500000000000000" pitchFamily="2" charset="0"/>
                <a:ea typeface="Cambria"/>
                <a:cs typeface="Poppins" panose="00000500000000000000" pitchFamily="2" charset="0"/>
              </a:rPr>
              <a:t>Require full-informed consent for cord blood testing.</a:t>
            </a:r>
          </a:p>
          <a:p>
            <a:pPr marL="457200" indent="-457200">
              <a:buFont typeface="Arial"/>
              <a:buChar char="•"/>
            </a:pPr>
            <a:r>
              <a:rPr lang="en-US" sz="3200" dirty="0">
                <a:latin typeface="Poppins" panose="00000500000000000000" pitchFamily="2" charset="0"/>
                <a:ea typeface="Cambria"/>
                <a:cs typeface="Poppins" panose="00000500000000000000" pitchFamily="2" charset="0"/>
              </a:rPr>
              <a:t>Affirm support for the mother/baby dyad.</a:t>
            </a:r>
            <a:endParaRPr lang="en-US" sz="3200" dirty="0">
              <a:latin typeface="Poppins" panose="00000500000000000000" pitchFamily="2" charset="0"/>
              <a:cs typeface="Poppins" panose="00000500000000000000" pitchFamily="2" charset="0"/>
            </a:endParaRPr>
          </a:p>
          <a:p>
            <a:pPr>
              <a:lnSpc>
                <a:spcPts val="4013"/>
              </a:lnSpc>
              <a:spcBef>
                <a:spcPct val="0"/>
              </a:spcBef>
            </a:pPr>
            <a:endParaRPr lang="en-US" sz="3200" dirty="0">
              <a:solidFill>
                <a:srgbClr val="2E2F94"/>
              </a:solidFill>
              <a:latin typeface="Poppins"/>
              <a:ea typeface="Poppins"/>
              <a:cs typeface="Poppins"/>
            </a:endParaRPr>
          </a:p>
        </p:txBody>
      </p:sp>
    </p:spTree>
    <p:extLst>
      <p:ext uri="{BB962C8B-B14F-4D97-AF65-F5344CB8AC3E}">
        <p14:creationId xmlns:p14="http://schemas.microsoft.com/office/powerpoint/2010/main" val="306801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15C4AE-8631-8911-DA08-C9670161C36F}"/>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E4F0E867-630E-AA65-03EE-9AF5352DDAA7}"/>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8AEA8E9E-1017-0361-EF99-A9E4FDB2CE0C}"/>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9B30A8F9-59BB-72F9-D1AD-5BCCA3D07416}"/>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3C0F1821-8544-4EF8-EEB6-D6B3128854FC}"/>
              </a:ext>
            </a:extLst>
          </p:cNvPr>
          <p:cNvGrpSpPr/>
          <p:nvPr/>
        </p:nvGrpSpPr>
        <p:grpSpPr>
          <a:xfrm>
            <a:off x="857435" y="2369813"/>
            <a:ext cx="10543380" cy="3382293"/>
            <a:chOff x="0" y="0"/>
            <a:chExt cx="4165286" cy="1148385"/>
          </a:xfrm>
        </p:grpSpPr>
        <p:sp>
          <p:nvSpPr>
            <p:cNvPr id="6" name="Freeform 6">
              <a:extLst>
                <a:ext uri="{FF2B5EF4-FFF2-40B4-BE49-F238E27FC236}">
                  <a16:creationId xmlns:a16="http://schemas.microsoft.com/office/drawing/2014/main" id="{E867B400-E817-11BA-1BC0-F075B54BF195}"/>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DF2F2D83-AA32-50FF-85DA-DEFFE5673161}"/>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1C033E92-090F-2FF0-572E-86DB8CF5320E}"/>
              </a:ext>
            </a:extLst>
          </p:cNvPr>
          <p:cNvGrpSpPr/>
          <p:nvPr/>
        </p:nvGrpSpPr>
        <p:grpSpPr>
          <a:xfrm>
            <a:off x="2663306" y="711222"/>
            <a:ext cx="6865390" cy="1198086"/>
            <a:chOff x="0" y="0"/>
            <a:chExt cx="2766987" cy="414374"/>
          </a:xfrm>
        </p:grpSpPr>
        <p:sp>
          <p:nvSpPr>
            <p:cNvPr id="9" name="Freeform 9">
              <a:extLst>
                <a:ext uri="{FF2B5EF4-FFF2-40B4-BE49-F238E27FC236}">
                  <a16:creationId xmlns:a16="http://schemas.microsoft.com/office/drawing/2014/main" id="{24D295AE-BA4C-E0B5-BFAE-84C4252B8698}"/>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1005F71C-0FD8-519C-7229-4115E2495E25}"/>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F37BA2E0-2CEA-67AC-4E8F-6146D4982B9E}"/>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5BBE8921-27E3-5D8F-BEBD-549264177617}"/>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6D6C49E7-0BBA-460C-F623-C9865844C13D}"/>
              </a:ext>
            </a:extLst>
          </p:cNvPr>
          <p:cNvSpPr txBox="1"/>
          <p:nvPr/>
        </p:nvSpPr>
        <p:spPr>
          <a:xfrm>
            <a:off x="3213277" y="741907"/>
            <a:ext cx="5843066" cy="1168205"/>
          </a:xfrm>
          <a:prstGeom prst="rect">
            <a:avLst/>
          </a:prstGeom>
        </p:spPr>
        <p:txBody>
          <a:bodyPr wrap="square" lIns="0" tIns="0" rIns="0" bIns="0" rtlCol="0" anchor="t">
            <a:spAutoFit/>
          </a:bodyPr>
          <a:lstStyle/>
          <a:p>
            <a:pPr algn="ctr">
              <a:lnSpc>
                <a:spcPts val="4732"/>
              </a:lnSpc>
            </a:pPr>
            <a:r>
              <a:rPr lang="en-US" sz="3350" b="1">
                <a:solidFill>
                  <a:srgbClr val="2E2F94"/>
                </a:solidFill>
                <a:latin typeface="Poppins" panose="00000500000000000000" pitchFamily="2" charset="0"/>
                <a:ea typeface="League Spartan"/>
                <a:cs typeface="Poppins" panose="00000500000000000000" pitchFamily="2" charset="0"/>
              </a:rPr>
              <a:t>HEALTH EQUITY BILLS we support…</a:t>
            </a:r>
          </a:p>
        </p:txBody>
      </p:sp>
      <p:sp>
        <p:nvSpPr>
          <p:cNvPr id="14" name="TextBox 14">
            <a:extLst>
              <a:ext uri="{FF2B5EF4-FFF2-40B4-BE49-F238E27FC236}">
                <a16:creationId xmlns:a16="http://schemas.microsoft.com/office/drawing/2014/main" id="{45CE76D4-2626-1059-8DAA-3269D871F563}"/>
              </a:ext>
            </a:extLst>
          </p:cNvPr>
          <p:cNvSpPr txBox="1"/>
          <p:nvPr/>
        </p:nvSpPr>
        <p:spPr>
          <a:xfrm>
            <a:off x="1392025" y="2477303"/>
            <a:ext cx="9474200" cy="4590744"/>
          </a:xfrm>
          <a:prstGeom prst="rect">
            <a:avLst/>
          </a:prstGeom>
        </p:spPr>
        <p:txBody>
          <a:bodyPr wrap="square" lIns="0" tIns="0" rIns="0" bIns="0" rtlCol="0" anchor="t">
            <a:spAutoFit/>
          </a:bodyPr>
          <a:lstStyle/>
          <a:p>
            <a:pPr marL="457200" indent="-457200">
              <a:lnSpc>
                <a:spcPts val="4013"/>
              </a:lnSpc>
              <a:buFont typeface="Arial"/>
              <a:buChar char="•"/>
            </a:pPr>
            <a:r>
              <a:rPr lang="en-US" sz="3200" dirty="0">
                <a:solidFill>
                  <a:srgbClr val="2E2F94"/>
                </a:solidFill>
                <a:latin typeface="Poppins"/>
                <a:cs typeface="Poppins"/>
              </a:rPr>
              <a:t>Protecting Medicaid/FAMIS Investments (HAV)</a:t>
            </a:r>
            <a:endParaRPr lang="en-US" sz="2000" dirty="0">
              <a:solidFill>
                <a:srgbClr val="000000"/>
              </a:solidFill>
              <a:latin typeface="Aptos" panose="02110004020202020204"/>
              <a:cs typeface="Poppins"/>
            </a:endParaRPr>
          </a:p>
          <a:p>
            <a:pPr marL="457200" indent="-457200">
              <a:lnSpc>
                <a:spcPts val="4013"/>
              </a:lnSpc>
              <a:buFont typeface="Arial"/>
              <a:buChar char="•"/>
            </a:pPr>
            <a:r>
              <a:rPr lang="en-US" sz="3200" dirty="0">
                <a:solidFill>
                  <a:srgbClr val="2E2F94"/>
                </a:solidFill>
                <a:latin typeface="Poppins"/>
                <a:cs typeface="Poppins"/>
              </a:rPr>
              <a:t>Safety Net Facilities (Community Health Centers and Free Clinics) </a:t>
            </a:r>
            <a:endParaRPr lang="en-US" sz="2000" dirty="0">
              <a:solidFill>
                <a:srgbClr val="000000"/>
              </a:solidFill>
              <a:latin typeface="Aptos" panose="02110004020202020204"/>
              <a:cs typeface="Poppins"/>
            </a:endParaRPr>
          </a:p>
          <a:p>
            <a:pPr marL="457200" indent="-457200">
              <a:lnSpc>
                <a:spcPts val="4013"/>
              </a:lnSpc>
              <a:buFont typeface="Arial"/>
              <a:buChar char="•"/>
            </a:pPr>
            <a:r>
              <a:rPr lang="en-US" sz="3200" dirty="0">
                <a:solidFill>
                  <a:srgbClr val="2E2F94"/>
                </a:solidFill>
                <a:latin typeface="Poppins"/>
                <a:cs typeface="Poppins"/>
              </a:rPr>
              <a:t>Increasing Children's Health Coverage Eligibility to 300% of FPL</a:t>
            </a:r>
            <a:endParaRPr lang="en-US" sz="2000" dirty="0">
              <a:solidFill>
                <a:srgbClr val="000000"/>
              </a:solidFill>
              <a:latin typeface="Aptos" panose="02110004020202020204"/>
              <a:cs typeface="Poppins"/>
            </a:endParaRPr>
          </a:p>
          <a:p>
            <a:pPr>
              <a:lnSpc>
                <a:spcPts val="4013"/>
              </a:lnSpc>
            </a:pPr>
            <a:endParaRPr lang="en-US" sz="1200" dirty="0">
              <a:solidFill>
                <a:srgbClr val="000000"/>
              </a:solidFill>
              <a:latin typeface="Aptos"/>
              <a:cs typeface="Poppins"/>
            </a:endParaRPr>
          </a:p>
          <a:p>
            <a:pPr marL="457200" indent="-457200">
              <a:lnSpc>
                <a:spcPts val="4013"/>
              </a:lnSpc>
              <a:buFont typeface="Arial"/>
              <a:buChar char="•"/>
            </a:pPr>
            <a:endParaRPr lang="en-US" sz="2850" dirty="0">
              <a:solidFill>
                <a:srgbClr val="2E2F94"/>
              </a:solidFill>
              <a:latin typeface="Poppins"/>
              <a:cs typeface="Poppins"/>
            </a:endParaRPr>
          </a:p>
          <a:p>
            <a:pPr>
              <a:lnSpc>
                <a:spcPts val="4013"/>
              </a:lnSpc>
            </a:pPr>
            <a:endParaRPr lang="en-US" sz="2850" dirty="0">
              <a:solidFill>
                <a:srgbClr val="2E2F94"/>
              </a:solidFill>
              <a:latin typeface="Poppins"/>
              <a:cs typeface="Poppins"/>
            </a:endParaRPr>
          </a:p>
        </p:txBody>
      </p:sp>
    </p:spTree>
    <p:extLst>
      <p:ext uri="{BB962C8B-B14F-4D97-AF65-F5344CB8AC3E}">
        <p14:creationId xmlns:p14="http://schemas.microsoft.com/office/powerpoint/2010/main" val="3054341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p:cNvGrpSpPr/>
          <p:nvPr/>
        </p:nvGrpSpPr>
        <p:grpSpPr>
          <a:xfrm>
            <a:off x="857435" y="2845255"/>
            <a:ext cx="10543380" cy="2906851"/>
            <a:chOff x="0" y="0"/>
            <a:chExt cx="4165286" cy="1148385"/>
          </a:xfrm>
        </p:grpSpPr>
        <p:sp>
          <p:nvSpPr>
            <p:cNvPr id="6" name="Freeform 6"/>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p:cNvGrpSpPr/>
          <p:nvPr/>
        </p:nvGrpSpPr>
        <p:grpSpPr>
          <a:xfrm>
            <a:off x="2594033" y="833781"/>
            <a:ext cx="7003935" cy="1048883"/>
            <a:chOff x="0" y="0"/>
            <a:chExt cx="2766987" cy="414374"/>
          </a:xfrm>
        </p:grpSpPr>
        <p:sp>
          <p:nvSpPr>
            <p:cNvPr id="9" name="Freeform 9"/>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p:cNvSpPr txBox="1"/>
          <p:nvPr/>
        </p:nvSpPr>
        <p:spPr>
          <a:xfrm>
            <a:off x="2876580" y="1008279"/>
            <a:ext cx="6364713" cy="550728"/>
          </a:xfrm>
          <a:prstGeom prst="rect">
            <a:avLst/>
          </a:prstGeom>
        </p:spPr>
        <p:txBody>
          <a:bodyPr lIns="0" tIns="0" rIns="0" bIns="0" rtlCol="0" anchor="t">
            <a:spAutoFit/>
          </a:bodyPr>
          <a:lstStyle/>
          <a:p>
            <a:pPr algn="ctr">
              <a:lnSpc>
                <a:spcPts val="4732"/>
              </a:lnSpc>
            </a:pPr>
            <a:r>
              <a:rPr lang="en-US" sz="3380" b="1">
                <a:solidFill>
                  <a:srgbClr val="2E2F94"/>
                </a:solidFill>
                <a:latin typeface="League Spartan"/>
                <a:ea typeface="League Spartan"/>
                <a:cs typeface="League Spartan"/>
                <a:sym typeface="League Spartan"/>
              </a:rPr>
              <a:t>CRIMINAL JUSTICE REFORM</a:t>
            </a:r>
          </a:p>
        </p:txBody>
      </p:sp>
      <p:sp>
        <p:nvSpPr>
          <p:cNvPr id="14" name="TextBox 14"/>
          <p:cNvSpPr txBox="1"/>
          <p:nvPr/>
        </p:nvSpPr>
        <p:spPr>
          <a:xfrm>
            <a:off x="685800" y="3050962"/>
            <a:ext cx="10820400" cy="3168688"/>
          </a:xfrm>
          <a:prstGeom prst="rect">
            <a:avLst/>
          </a:prstGeom>
        </p:spPr>
        <p:txBody>
          <a:bodyPr lIns="0" tIns="0" rIns="0" bIns="0" rtlCol="0" anchor="t">
            <a:spAutoFit/>
          </a:bodyPr>
          <a:lstStyle/>
          <a:p>
            <a:pPr algn="ctr">
              <a:lnSpc>
                <a:spcPts val="3546"/>
              </a:lnSpc>
            </a:pPr>
            <a:r>
              <a:rPr lang="en-US" sz="2533" dirty="0">
                <a:solidFill>
                  <a:srgbClr val="2E2F94"/>
                </a:solidFill>
                <a:latin typeface="Poppins"/>
                <a:ea typeface="Poppins"/>
                <a:cs typeface="Poppins"/>
                <a:sym typeface="Poppins"/>
              </a:rPr>
              <a:t>VICPP collaborates with affected individuals to build a more just criminal justice system, and therefore helped lead campaigns to end the death penalty and limit solitary confinement. VICPP seeks to reduce the criminalization of poverty, expand access to higher education for people who are incarcerated, restore voting rights, and end mass incarceration.</a:t>
            </a:r>
          </a:p>
          <a:p>
            <a:pPr algn="ctr">
              <a:lnSpc>
                <a:spcPts val="4013"/>
              </a:lnSpc>
              <a:spcBef>
                <a:spcPct val="0"/>
              </a:spcBef>
            </a:pPr>
            <a:endParaRPr lang="en-US" sz="2533" dirty="0">
              <a:solidFill>
                <a:srgbClr val="2E2F94"/>
              </a:solidFill>
              <a:latin typeface="Poppins"/>
              <a:ea typeface="Poppins"/>
              <a:cs typeface="Poppins"/>
              <a:sym typeface="Poppi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06D61-EA86-9C39-9978-F06B1DE478E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01A83D69-AC18-E5B2-E75C-0FA9A32B1F88}"/>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CF14CAC7-CFB9-BF52-52BB-6F7A3B475EDA}"/>
              </a:ext>
            </a:extLst>
          </p:cNvPr>
          <p:cNvSpPr/>
          <p:nvPr/>
        </p:nvSpPr>
        <p:spPr>
          <a:xfrm>
            <a:off x="6444252" y="5712616"/>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E0132756-1823-80DD-101E-F3E533895451}"/>
              </a:ext>
            </a:extLst>
          </p:cNvPr>
          <p:cNvSpPr/>
          <p:nvPr/>
        </p:nvSpPr>
        <p:spPr>
          <a:xfrm>
            <a:off x="3739152" y="1784351"/>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2110AE62-CD8F-60FA-E34F-1AA6FD7BA250}"/>
              </a:ext>
            </a:extLst>
          </p:cNvPr>
          <p:cNvGrpSpPr/>
          <p:nvPr/>
        </p:nvGrpSpPr>
        <p:grpSpPr>
          <a:xfrm>
            <a:off x="857435" y="2845256"/>
            <a:ext cx="10543380" cy="2906851"/>
            <a:chOff x="0" y="0"/>
            <a:chExt cx="4165286" cy="1148385"/>
          </a:xfrm>
        </p:grpSpPr>
        <p:sp>
          <p:nvSpPr>
            <p:cNvPr id="6" name="Freeform 6">
              <a:extLst>
                <a:ext uri="{FF2B5EF4-FFF2-40B4-BE49-F238E27FC236}">
                  <a16:creationId xmlns:a16="http://schemas.microsoft.com/office/drawing/2014/main" id="{44CFCFF7-3E95-180B-0D2F-9121C855B452}"/>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526F2ADE-A170-DA54-BF6E-ABC527264D32}"/>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E9407D05-444C-3B65-5997-A44A1027ED82}"/>
              </a:ext>
            </a:extLst>
          </p:cNvPr>
          <p:cNvGrpSpPr/>
          <p:nvPr/>
        </p:nvGrpSpPr>
        <p:grpSpPr>
          <a:xfrm>
            <a:off x="2594034" y="833782"/>
            <a:ext cx="7003935" cy="1420811"/>
            <a:chOff x="0" y="0"/>
            <a:chExt cx="2766987" cy="414374"/>
          </a:xfrm>
        </p:grpSpPr>
        <p:sp>
          <p:nvSpPr>
            <p:cNvPr id="9" name="Freeform 9">
              <a:extLst>
                <a:ext uri="{FF2B5EF4-FFF2-40B4-BE49-F238E27FC236}">
                  <a16:creationId xmlns:a16="http://schemas.microsoft.com/office/drawing/2014/main" id="{51EA85F5-A005-0428-C6C3-A0FCB0DA9E6F}"/>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91A33BDF-E6AB-9EE6-EC3B-E071E7818AEE}"/>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309B8271-1A9E-91A8-0124-74D266D5CD98}"/>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C19F3194-A3E0-4E32-ACD0-A54A62CFEFE2}"/>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382C5B15-F818-6AC2-F3BC-A3F9CD176D82}"/>
              </a:ext>
            </a:extLst>
          </p:cNvPr>
          <p:cNvSpPr txBox="1"/>
          <p:nvPr/>
        </p:nvSpPr>
        <p:spPr>
          <a:xfrm>
            <a:off x="2869449" y="1008280"/>
            <a:ext cx="6451532" cy="1205458"/>
          </a:xfrm>
          <a:prstGeom prst="rect">
            <a:avLst/>
          </a:prstGeom>
        </p:spPr>
        <p:txBody>
          <a:bodyPr wrap="square" lIns="0" tIns="0" rIns="0" bIns="0" rtlCol="0" anchor="t">
            <a:spAutoFit/>
          </a:bodyPr>
          <a:lstStyle/>
          <a:p>
            <a:pPr algn="ctr">
              <a:lnSpc>
                <a:spcPts val="4732"/>
              </a:lnSpc>
            </a:pPr>
            <a:r>
              <a:rPr lang="en-US" sz="4000" b="1" dirty="0">
                <a:solidFill>
                  <a:srgbClr val="2E2F94"/>
                </a:solidFill>
                <a:latin typeface="League Spartan"/>
                <a:ea typeface="League Spartan"/>
                <a:cs typeface="League Spartan"/>
                <a:sym typeface="League Spartan"/>
              </a:rPr>
              <a:t>RESTORATION OF RIGHTS</a:t>
            </a:r>
          </a:p>
          <a:p>
            <a:pPr algn="ctr">
              <a:lnSpc>
                <a:spcPts val="4732"/>
              </a:lnSpc>
            </a:pPr>
            <a:r>
              <a:rPr lang="en-US" sz="4000" b="1" dirty="0">
                <a:solidFill>
                  <a:srgbClr val="2E2F94"/>
                </a:solidFill>
                <a:latin typeface="League Spartan"/>
                <a:ea typeface="League Spartan"/>
                <a:cs typeface="League Spartan"/>
                <a:sym typeface="League Spartan"/>
              </a:rPr>
              <a:t>HJ2/SJ2</a:t>
            </a:r>
          </a:p>
        </p:txBody>
      </p:sp>
      <p:sp>
        <p:nvSpPr>
          <p:cNvPr id="14" name="TextBox 14">
            <a:extLst>
              <a:ext uri="{FF2B5EF4-FFF2-40B4-BE49-F238E27FC236}">
                <a16:creationId xmlns:a16="http://schemas.microsoft.com/office/drawing/2014/main" id="{958D99CA-1E54-D4E7-7EFF-E454E292C15A}"/>
              </a:ext>
            </a:extLst>
          </p:cNvPr>
          <p:cNvSpPr txBox="1"/>
          <p:nvPr/>
        </p:nvSpPr>
        <p:spPr>
          <a:xfrm>
            <a:off x="923685" y="3286450"/>
            <a:ext cx="10477131" cy="2537105"/>
          </a:xfrm>
          <a:prstGeom prst="rect">
            <a:avLst/>
          </a:prstGeom>
        </p:spPr>
        <p:txBody>
          <a:bodyPr wrap="square" lIns="0" tIns="0" rIns="0" bIns="0" rtlCol="0" anchor="t">
            <a:spAutoFit/>
          </a:bodyPr>
          <a:lstStyle/>
          <a:p>
            <a:pPr algn="ctr">
              <a:lnSpc>
                <a:spcPts val="4014"/>
              </a:lnSpc>
              <a:spcBef>
                <a:spcPct val="0"/>
              </a:spcBef>
            </a:pPr>
            <a:r>
              <a:rPr lang="en-US" sz="2800">
                <a:solidFill>
                  <a:srgbClr val="333333"/>
                </a:solidFill>
                <a:latin typeface="Poppins"/>
                <a:cs typeface="Poppins"/>
              </a:rPr>
              <a:t>This bill would amend the </a:t>
            </a:r>
            <a:r>
              <a:rPr lang="en-US" sz="2800">
                <a:solidFill>
                  <a:srgbClr val="292E93"/>
                </a:solidFill>
                <a:latin typeface="Poppins"/>
                <a:cs typeface="Poppins"/>
                <a:hlinkClick r:id="rId6"/>
              </a:rPr>
              <a:t>Virginia Constitution</a:t>
            </a:r>
            <a:r>
              <a:rPr lang="en-US" sz="2800">
                <a:solidFill>
                  <a:srgbClr val="333333"/>
                </a:solidFill>
                <a:latin typeface="Poppins"/>
                <a:cs typeface="Poppins"/>
              </a:rPr>
              <a:t> to restore voting rights to persons with felony convictions after they have completed their sentences. Currently, the </a:t>
            </a:r>
            <a:r>
              <a:rPr lang="en-US" sz="2800">
                <a:solidFill>
                  <a:srgbClr val="292E93"/>
                </a:solidFill>
                <a:latin typeface="Poppins"/>
                <a:cs typeface="Poppins"/>
              </a:rPr>
              <a:t>Governor</a:t>
            </a:r>
            <a:r>
              <a:rPr lang="en-US" sz="2800">
                <a:solidFill>
                  <a:srgbClr val="333333"/>
                </a:solidFill>
                <a:latin typeface="Poppins"/>
                <a:cs typeface="Poppins"/>
              </a:rPr>
              <a:t> has the sole authority to restore voting rights.  </a:t>
            </a:r>
            <a:endParaRPr lang="en-US" sz="2800">
              <a:solidFill>
                <a:srgbClr val="2E2F94"/>
              </a:solidFill>
              <a:latin typeface="Poppins"/>
              <a:ea typeface="Poppins"/>
              <a:cs typeface="Poppins"/>
              <a:sym typeface="Poppins"/>
            </a:endParaRPr>
          </a:p>
        </p:txBody>
      </p:sp>
    </p:spTree>
    <p:extLst>
      <p:ext uri="{BB962C8B-B14F-4D97-AF65-F5344CB8AC3E}">
        <p14:creationId xmlns:p14="http://schemas.microsoft.com/office/powerpoint/2010/main" val="1849340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p:cNvGrpSpPr/>
          <p:nvPr/>
        </p:nvGrpSpPr>
        <p:grpSpPr>
          <a:xfrm>
            <a:off x="857435" y="2845255"/>
            <a:ext cx="10543380" cy="2906851"/>
            <a:chOff x="0" y="0"/>
            <a:chExt cx="4165286" cy="1148385"/>
          </a:xfrm>
        </p:grpSpPr>
        <p:sp>
          <p:nvSpPr>
            <p:cNvPr id="6" name="Freeform 6"/>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p:cNvGrpSpPr/>
          <p:nvPr/>
        </p:nvGrpSpPr>
        <p:grpSpPr>
          <a:xfrm>
            <a:off x="2594033" y="833781"/>
            <a:ext cx="7003935" cy="1048883"/>
            <a:chOff x="0" y="0"/>
            <a:chExt cx="2766987" cy="414374"/>
          </a:xfrm>
        </p:grpSpPr>
        <p:sp>
          <p:nvSpPr>
            <p:cNvPr id="9" name="Freeform 9"/>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p:cNvSpPr txBox="1"/>
          <p:nvPr/>
        </p:nvSpPr>
        <p:spPr>
          <a:xfrm>
            <a:off x="3915681" y="1008279"/>
            <a:ext cx="4345887" cy="550728"/>
          </a:xfrm>
          <a:prstGeom prst="rect">
            <a:avLst/>
          </a:prstGeom>
        </p:spPr>
        <p:txBody>
          <a:bodyPr lIns="0" tIns="0" rIns="0" bIns="0" rtlCol="0" anchor="t">
            <a:spAutoFit/>
          </a:bodyPr>
          <a:lstStyle/>
          <a:p>
            <a:pPr algn="ctr">
              <a:lnSpc>
                <a:spcPts val="4732"/>
              </a:lnSpc>
            </a:pPr>
            <a:r>
              <a:rPr lang="en-US" sz="3380" b="1">
                <a:solidFill>
                  <a:srgbClr val="2E2F94"/>
                </a:solidFill>
                <a:latin typeface="League Spartan"/>
                <a:ea typeface="League Spartan"/>
                <a:cs typeface="League Spartan"/>
                <a:sym typeface="League Spartan"/>
              </a:rPr>
              <a:t>VICPP MISSION</a:t>
            </a:r>
          </a:p>
        </p:txBody>
      </p:sp>
      <p:sp>
        <p:nvSpPr>
          <p:cNvPr id="14" name="TextBox 14"/>
          <p:cNvSpPr txBox="1"/>
          <p:nvPr/>
        </p:nvSpPr>
        <p:spPr>
          <a:xfrm>
            <a:off x="1447518" y="3367348"/>
            <a:ext cx="9778855" cy="2026517"/>
          </a:xfrm>
          <a:prstGeom prst="rect">
            <a:avLst/>
          </a:prstGeom>
        </p:spPr>
        <p:txBody>
          <a:bodyPr lIns="0" tIns="0" rIns="0" bIns="0" rtlCol="0" anchor="t">
            <a:spAutoFit/>
          </a:bodyPr>
          <a:lstStyle/>
          <a:p>
            <a:pPr algn="ctr">
              <a:lnSpc>
                <a:spcPts val="4013"/>
              </a:lnSpc>
              <a:spcBef>
                <a:spcPct val="0"/>
              </a:spcBef>
            </a:pPr>
            <a:r>
              <a:rPr lang="en-US" sz="2866">
                <a:solidFill>
                  <a:srgbClr val="2E2F94"/>
                </a:solidFill>
                <a:latin typeface="Poppins"/>
                <a:ea typeface="Poppins"/>
                <a:cs typeface="Poppins"/>
                <a:sym typeface="Poppins"/>
              </a:rPr>
              <a:t>To engage people of faith and goodwill to advocate racial, social and economic justice in Virginia’s policies and practices through education, prayer and advocacy.</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7D2CD-DE64-FC95-E294-211C9D33F917}"/>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020FF1E1-4F46-8C3C-92D4-B00C66EB29AC}"/>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FA9C0601-9310-C50E-A803-2BC055859591}"/>
              </a:ext>
            </a:extLst>
          </p:cNvPr>
          <p:cNvSpPr/>
          <p:nvPr/>
        </p:nvSpPr>
        <p:spPr>
          <a:xfrm>
            <a:off x="6444252" y="5712616"/>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92FD60E9-6806-1B26-8119-60F849B452BE}"/>
              </a:ext>
            </a:extLst>
          </p:cNvPr>
          <p:cNvSpPr/>
          <p:nvPr/>
        </p:nvSpPr>
        <p:spPr>
          <a:xfrm>
            <a:off x="3739152" y="1784351"/>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67454F2B-DC92-669D-C925-E67796C2C018}"/>
              </a:ext>
            </a:extLst>
          </p:cNvPr>
          <p:cNvGrpSpPr/>
          <p:nvPr/>
        </p:nvGrpSpPr>
        <p:grpSpPr>
          <a:xfrm>
            <a:off x="857435" y="2845256"/>
            <a:ext cx="10543380" cy="2906851"/>
            <a:chOff x="0" y="0"/>
            <a:chExt cx="4165286" cy="1148385"/>
          </a:xfrm>
        </p:grpSpPr>
        <p:sp>
          <p:nvSpPr>
            <p:cNvPr id="6" name="Freeform 6">
              <a:extLst>
                <a:ext uri="{FF2B5EF4-FFF2-40B4-BE49-F238E27FC236}">
                  <a16:creationId xmlns:a16="http://schemas.microsoft.com/office/drawing/2014/main" id="{2A764084-796D-49A3-0E82-5D6F003BF86B}"/>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7B71E5E3-FD3F-26D0-7CC1-B2B80CD25990}"/>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61DF1269-40FF-A54F-DF32-8CD8E6FF37E7}"/>
              </a:ext>
            </a:extLst>
          </p:cNvPr>
          <p:cNvGrpSpPr/>
          <p:nvPr/>
        </p:nvGrpSpPr>
        <p:grpSpPr>
          <a:xfrm>
            <a:off x="2663306" y="711222"/>
            <a:ext cx="6865390" cy="1198086"/>
            <a:chOff x="0" y="0"/>
            <a:chExt cx="2766987" cy="414374"/>
          </a:xfrm>
        </p:grpSpPr>
        <p:sp>
          <p:nvSpPr>
            <p:cNvPr id="9" name="Freeform 9">
              <a:extLst>
                <a:ext uri="{FF2B5EF4-FFF2-40B4-BE49-F238E27FC236}">
                  <a16:creationId xmlns:a16="http://schemas.microsoft.com/office/drawing/2014/main" id="{C032D01C-CFBB-1397-562F-65970189F200}"/>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F727AD95-7E88-E3DF-B74B-24B0992D5B34}"/>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C3279BAD-4430-745E-751E-C21AD6BC6A1E}"/>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B02E9A3D-D9A7-6898-BF74-3EACDE4261EA}"/>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E8626860-B230-9863-BAC8-C2659EB4E3CF}"/>
              </a:ext>
            </a:extLst>
          </p:cNvPr>
          <p:cNvSpPr txBox="1"/>
          <p:nvPr/>
        </p:nvSpPr>
        <p:spPr>
          <a:xfrm>
            <a:off x="2663304" y="729207"/>
            <a:ext cx="6865390" cy="1169166"/>
          </a:xfrm>
          <a:prstGeom prst="rect">
            <a:avLst/>
          </a:prstGeom>
        </p:spPr>
        <p:txBody>
          <a:bodyPr wrap="square" lIns="0" tIns="0" rIns="0" bIns="0" rtlCol="0" anchor="t">
            <a:spAutoFit/>
          </a:bodyPr>
          <a:lstStyle/>
          <a:p>
            <a:pPr algn="ctr">
              <a:lnSpc>
                <a:spcPts val="4732"/>
              </a:lnSpc>
            </a:pPr>
            <a:r>
              <a:rPr lang="en-US" sz="3380" b="1" dirty="0">
                <a:solidFill>
                  <a:srgbClr val="2E2F94"/>
                </a:solidFill>
                <a:latin typeface="League Spartan"/>
                <a:ea typeface="League Spartan"/>
                <a:cs typeface="League Spartan"/>
                <a:sym typeface="League Spartan"/>
              </a:rPr>
              <a:t>HIGHER EDUCATION IN PRISON</a:t>
            </a:r>
          </a:p>
          <a:p>
            <a:pPr algn="ctr">
              <a:lnSpc>
                <a:spcPts val="4732"/>
              </a:lnSpc>
            </a:pPr>
            <a:r>
              <a:rPr lang="en-US" sz="3380" b="1" dirty="0">
                <a:solidFill>
                  <a:srgbClr val="2E2F94"/>
                </a:solidFill>
                <a:latin typeface="League Spartan"/>
                <a:ea typeface="League Spartan"/>
                <a:cs typeface="League Spartan"/>
                <a:sym typeface="League Spartan"/>
              </a:rPr>
              <a:t>HB1041</a:t>
            </a:r>
          </a:p>
        </p:txBody>
      </p:sp>
      <p:sp>
        <p:nvSpPr>
          <p:cNvPr id="14" name="TextBox 14">
            <a:extLst>
              <a:ext uri="{FF2B5EF4-FFF2-40B4-BE49-F238E27FC236}">
                <a16:creationId xmlns:a16="http://schemas.microsoft.com/office/drawing/2014/main" id="{0D4A5E20-A701-E530-0126-B4ECFF394E04}"/>
              </a:ext>
            </a:extLst>
          </p:cNvPr>
          <p:cNvSpPr txBox="1"/>
          <p:nvPr/>
        </p:nvSpPr>
        <p:spPr>
          <a:xfrm>
            <a:off x="1039970" y="3670400"/>
            <a:ext cx="10208654" cy="1012585"/>
          </a:xfrm>
          <a:prstGeom prst="rect">
            <a:avLst/>
          </a:prstGeom>
        </p:spPr>
        <p:txBody>
          <a:bodyPr wrap="square" lIns="0" tIns="0" rIns="0" bIns="0" rtlCol="0" anchor="t">
            <a:spAutoFit/>
          </a:bodyPr>
          <a:lstStyle/>
          <a:p>
            <a:pPr algn="ctr">
              <a:lnSpc>
                <a:spcPts val="4014"/>
              </a:lnSpc>
            </a:pPr>
            <a:r>
              <a:rPr lang="en-US" sz="3200">
                <a:solidFill>
                  <a:srgbClr val="2E2F94"/>
                </a:solidFill>
                <a:latin typeface="Poppins"/>
                <a:ea typeface="Poppins"/>
                <a:cs typeface="Poppins"/>
                <a:sym typeface="Poppins"/>
              </a:rPr>
              <a:t>This bill addresses prison education and expands college opportunities for incarcerated learners. </a:t>
            </a:r>
            <a:endParaRPr lang="en-US" sz="3200">
              <a:solidFill>
                <a:srgbClr val="2E2F94"/>
              </a:solidFill>
              <a:latin typeface="Poppins"/>
              <a:ea typeface="Poppins"/>
              <a:cs typeface="Poppins"/>
            </a:endParaRPr>
          </a:p>
        </p:txBody>
      </p:sp>
    </p:spTree>
    <p:extLst>
      <p:ext uri="{BB962C8B-B14F-4D97-AF65-F5344CB8AC3E}">
        <p14:creationId xmlns:p14="http://schemas.microsoft.com/office/powerpoint/2010/main" val="35074729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p:cNvGrpSpPr/>
          <p:nvPr/>
        </p:nvGrpSpPr>
        <p:grpSpPr>
          <a:xfrm>
            <a:off x="475488" y="2108007"/>
            <a:ext cx="11283696" cy="3644099"/>
            <a:chOff x="0" y="0"/>
            <a:chExt cx="4165286" cy="1148385"/>
          </a:xfrm>
        </p:grpSpPr>
        <p:sp>
          <p:nvSpPr>
            <p:cNvPr id="6" name="Freeform 6"/>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p:cNvGrpSpPr/>
          <p:nvPr/>
        </p:nvGrpSpPr>
        <p:grpSpPr>
          <a:xfrm>
            <a:off x="2594033" y="833781"/>
            <a:ext cx="7003935" cy="1048883"/>
            <a:chOff x="0" y="0"/>
            <a:chExt cx="2766987" cy="414374"/>
          </a:xfrm>
        </p:grpSpPr>
        <p:sp>
          <p:nvSpPr>
            <p:cNvPr id="9" name="Freeform 9"/>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p:cNvSpPr txBox="1"/>
          <p:nvPr/>
        </p:nvSpPr>
        <p:spPr>
          <a:xfrm>
            <a:off x="2876580" y="1008279"/>
            <a:ext cx="6364713" cy="550728"/>
          </a:xfrm>
          <a:prstGeom prst="rect">
            <a:avLst/>
          </a:prstGeom>
        </p:spPr>
        <p:txBody>
          <a:bodyPr lIns="0" tIns="0" rIns="0" bIns="0" rtlCol="0" anchor="t">
            <a:spAutoFit/>
          </a:bodyPr>
          <a:lstStyle/>
          <a:p>
            <a:pPr algn="ctr">
              <a:lnSpc>
                <a:spcPts val="4732"/>
              </a:lnSpc>
            </a:pPr>
            <a:r>
              <a:rPr lang="en-US" sz="3380" b="1">
                <a:solidFill>
                  <a:srgbClr val="2E2F94"/>
                </a:solidFill>
                <a:latin typeface="League Spartan"/>
                <a:ea typeface="League Spartan"/>
                <a:cs typeface="League Spartan"/>
                <a:sym typeface="League Spartan"/>
              </a:rPr>
              <a:t>ECONOMIC JUSTICE</a:t>
            </a:r>
          </a:p>
        </p:txBody>
      </p:sp>
      <p:sp>
        <p:nvSpPr>
          <p:cNvPr id="14" name="TextBox 14"/>
          <p:cNvSpPr txBox="1"/>
          <p:nvPr/>
        </p:nvSpPr>
        <p:spPr>
          <a:xfrm>
            <a:off x="792953" y="2425286"/>
            <a:ext cx="10648765" cy="3168688"/>
          </a:xfrm>
          <a:prstGeom prst="rect">
            <a:avLst/>
          </a:prstGeom>
        </p:spPr>
        <p:txBody>
          <a:bodyPr wrap="square" lIns="0" tIns="0" rIns="0" bIns="0" rtlCol="0" anchor="t">
            <a:spAutoFit/>
          </a:bodyPr>
          <a:lstStyle/>
          <a:p>
            <a:pPr marL="457200" indent="-457200">
              <a:lnSpc>
                <a:spcPts val="3546"/>
              </a:lnSpc>
              <a:buFont typeface="Arial" panose="020B0604020202020204" pitchFamily="34" charset="0"/>
              <a:buChar char="•"/>
            </a:pPr>
            <a:r>
              <a:rPr lang="en-US" sz="3200" dirty="0">
                <a:solidFill>
                  <a:srgbClr val="2E2F94"/>
                </a:solidFill>
                <a:latin typeface="Poppins"/>
                <a:ea typeface="Poppins"/>
                <a:cs typeface="Poppins"/>
                <a:sym typeface="Poppins"/>
              </a:rPr>
              <a:t>VICPP seeks an economy where all can thrive.</a:t>
            </a:r>
          </a:p>
          <a:p>
            <a:pPr marL="457200" indent="-457200">
              <a:lnSpc>
                <a:spcPts val="3546"/>
              </a:lnSpc>
              <a:buFont typeface="Arial" panose="020B0604020202020204" pitchFamily="34" charset="0"/>
              <a:buChar char="•"/>
            </a:pPr>
            <a:r>
              <a:rPr lang="en-US" sz="3200" dirty="0">
                <a:solidFill>
                  <a:srgbClr val="2E2F94"/>
                </a:solidFill>
                <a:latin typeface="Poppins"/>
                <a:ea typeface="Poppins"/>
                <a:cs typeface="Poppins"/>
                <a:sym typeface="Poppins"/>
              </a:rPr>
              <a:t>VICPP has advocated legislation to increase the minimum wage, require paid sick days for all, prevent wage theft, and protect workers. </a:t>
            </a:r>
          </a:p>
          <a:p>
            <a:pPr marL="457200" indent="-457200">
              <a:lnSpc>
                <a:spcPts val="3546"/>
              </a:lnSpc>
              <a:buFont typeface="Arial" panose="020B0604020202020204" pitchFamily="34" charset="0"/>
              <a:buChar char="•"/>
            </a:pPr>
            <a:r>
              <a:rPr lang="en-US" sz="3200" dirty="0">
                <a:solidFill>
                  <a:srgbClr val="2E2F94"/>
                </a:solidFill>
                <a:latin typeface="Poppins"/>
                <a:ea typeface="Poppins"/>
                <a:cs typeface="Poppins"/>
                <a:sym typeface="Poppins"/>
              </a:rPr>
              <a:t>VICPP also champions a living wage certification program for all employers.</a:t>
            </a:r>
          </a:p>
          <a:p>
            <a:pPr algn="ctr">
              <a:lnSpc>
                <a:spcPts val="4013"/>
              </a:lnSpc>
              <a:spcBef>
                <a:spcPct val="0"/>
              </a:spcBef>
            </a:pPr>
            <a:endParaRPr lang="en-US" sz="2533" dirty="0">
              <a:solidFill>
                <a:srgbClr val="2E2F94"/>
              </a:solidFill>
              <a:latin typeface="Poppins"/>
              <a:ea typeface="Poppins"/>
              <a:cs typeface="Poppins"/>
              <a:sym typeface="Poppi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6944E-6FA3-C1A2-53C2-8192A812E3E8}"/>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107AB7BB-38C8-6364-3521-63D4852DDCD4}"/>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62EC8081-5169-9F6A-1EA6-E447A27FFDC9}"/>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C0324E74-B1C7-F32B-9622-CD3575964397}"/>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D42235A2-7A51-D36E-DBA2-36D3507527CF}"/>
              </a:ext>
            </a:extLst>
          </p:cNvPr>
          <p:cNvGrpSpPr/>
          <p:nvPr/>
        </p:nvGrpSpPr>
        <p:grpSpPr>
          <a:xfrm>
            <a:off x="521208" y="2497309"/>
            <a:ext cx="11073383" cy="3254797"/>
            <a:chOff x="0" y="0"/>
            <a:chExt cx="4165286" cy="1148385"/>
          </a:xfrm>
        </p:grpSpPr>
        <p:sp>
          <p:nvSpPr>
            <p:cNvPr id="6" name="Freeform 6">
              <a:extLst>
                <a:ext uri="{FF2B5EF4-FFF2-40B4-BE49-F238E27FC236}">
                  <a16:creationId xmlns:a16="http://schemas.microsoft.com/office/drawing/2014/main" id="{B549D662-297A-E2E2-C2FC-51ED8777B323}"/>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F27EFDA1-FFD1-E417-5432-C810E4CD1CE9}"/>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90D99FAE-A007-D4E0-5871-F5983D000D3F}"/>
              </a:ext>
            </a:extLst>
          </p:cNvPr>
          <p:cNvGrpSpPr/>
          <p:nvPr/>
        </p:nvGrpSpPr>
        <p:grpSpPr>
          <a:xfrm>
            <a:off x="2469921" y="803249"/>
            <a:ext cx="7003935" cy="1356206"/>
            <a:chOff x="0" y="0"/>
            <a:chExt cx="2766987" cy="414374"/>
          </a:xfrm>
        </p:grpSpPr>
        <p:sp>
          <p:nvSpPr>
            <p:cNvPr id="9" name="Freeform 9">
              <a:extLst>
                <a:ext uri="{FF2B5EF4-FFF2-40B4-BE49-F238E27FC236}">
                  <a16:creationId xmlns:a16="http://schemas.microsoft.com/office/drawing/2014/main" id="{0C50E94C-4D78-8BA8-8BAC-60B0C52222BD}"/>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198D62AD-3C4A-2313-8DF0-10DD5F25A597}"/>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AD4D477E-2882-8A36-8F99-75A5BA167777}"/>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431E9EF9-E905-4F52-B506-07F88658DAEF}"/>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874D3800-958A-E3A5-F089-C5991F55FA85}"/>
              </a:ext>
            </a:extLst>
          </p:cNvPr>
          <p:cNvSpPr txBox="1"/>
          <p:nvPr/>
        </p:nvSpPr>
        <p:spPr>
          <a:xfrm>
            <a:off x="2456325" y="831346"/>
            <a:ext cx="7003935" cy="1205458"/>
          </a:xfrm>
          <a:prstGeom prst="rect">
            <a:avLst/>
          </a:prstGeom>
        </p:spPr>
        <p:txBody>
          <a:bodyPr wrap="square" lIns="0" tIns="0" rIns="0" bIns="0" rtlCol="0" anchor="t">
            <a:spAutoFit/>
          </a:bodyPr>
          <a:lstStyle/>
          <a:p>
            <a:pPr algn="ctr">
              <a:lnSpc>
                <a:spcPts val="4732"/>
              </a:lnSpc>
            </a:pPr>
            <a:r>
              <a:rPr lang="en-US" sz="4400" b="1" dirty="0">
                <a:solidFill>
                  <a:srgbClr val="2E2F94"/>
                </a:solidFill>
                <a:latin typeface="League Spartan"/>
                <a:ea typeface="League Spartan"/>
                <a:cs typeface="League Spartan"/>
                <a:sym typeface="League Spartan"/>
              </a:rPr>
              <a:t>PAID SICK DAYS</a:t>
            </a:r>
          </a:p>
          <a:p>
            <a:pPr algn="ctr">
              <a:lnSpc>
                <a:spcPts val="4732"/>
              </a:lnSpc>
            </a:pPr>
            <a:r>
              <a:rPr lang="en-US" sz="4400" b="1" dirty="0">
                <a:solidFill>
                  <a:srgbClr val="2E2F94"/>
                </a:solidFill>
                <a:latin typeface="League Spartan"/>
                <a:ea typeface="League Spartan"/>
                <a:cs typeface="League Spartan"/>
                <a:sym typeface="League Spartan"/>
              </a:rPr>
              <a:t>HB5/SB199</a:t>
            </a:r>
          </a:p>
        </p:txBody>
      </p:sp>
      <p:sp>
        <p:nvSpPr>
          <p:cNvPr id="14" name="TextBox 14">
            <a:extLst>
              <a:ext uri="{FF2B5EF4-FFF2-40B4-BE49-F238E27FC236}">
                <a16:creationId xmlns:a16="http://schemas.microsoft.com/office/drawing/2014/main" id="{3B5CA2E4-7EC4-03CA-E965-4FE4CEAFE5BD}"/>
              </a:ext>
            </a:extLst>
          </p:cNvPr>
          <p:cNvSpPr txBox="1"/>
          <p:nvPr/>
        </p:nvSpPr>
        <p:spPr>
          <a:xfrm>
            <a:off x="857435" y="2673314"/>
            <a:ext cx="10528617" cy="3078792"/>
          </a:xfrm>
          <a:prstGeom prst="rect">
            <a:avLst/>
          </a:prstGeom>
        </p:spPr>
        <p:txBody>
          <a:bodyPr wrap="square" lIns="0" tIns="0" rIns="0" bIns="0" rtlCol="0" anchor="t">
            <a:spAutoFit/>
          </a:bodyPr>
          <a:lstStyle/>
          <a:p>
            <a:pPr algn="ctr">
              <a:lnSpc>
                <a:spcPts val="4013"/>
              </a:lnSpc>
              <a:spcBef>
                <a:spcPct val="0"/>
              </a:spcBef>
            </a:pPr>
            <a:r>
              <a:rPr lang="en-US" sz="3600" dirty="0">
                <a:solidFill>
                  <a:srgbClr val="333333"/>
                </a:solidFill>
                <a:latin typeface="Poppins"/>
                <a:cs typeface="Poppins"/>
              </a:rPr>
              <a:t>This bill would ensure</a:t>
            </a:r>
            <a:r>
              <a:rPr lang="en-US" sz="3600" b="0" i="0" dirty="0">
                <a:solidFill>
                  <a:srgbClr val="333333"/>
                </a:solidFill>
                <a:effectLst/>
                <a:latin typeface="Poppins"/>
                <a:cs typeface="Poppins"/>
              </a:rPr>
              <a:t> all workers in Virginia </a:t>
            </a:r>
            <a:br>
              <a:rPr lang="en-US" sz="3600" dirty="0">
                <a:latin typeface="Poppins"/>
                <a:cs typeface="Poppins"/>
              </a:rPr>
            </a:br>
            <a:r>
              <a:rPr lang="en-US" sz="3600" b="0" i="0" dirty="0">
                <a:solidFill>
                  <a:srgbClr val="333333"/>
                </a:solidFill>
                <a:effectLst/>
                <a:latin typeface="Poppins"/>
                <a:cs typeface="Poppins"/>
              </a:rPr>
              <a:t>have access to paid sick days.</a:t>
            </a:r>
            <a:r>
              <a:rPr lang="en-US" sz="3600" dirty="0">
                <a:solidFill>
                  <a:srgbClr val="333333"/>
                </a:solidFill>
                <a:latin typeface="Poppins"/>
                <a:cs typeface="Poppins"/>
              </a:rPr>
              <a:t> </a:t>
            </a:r>
            <a:r>
              <a:rPr lang="en-US" sz="3600" dirty="0">
                <a:solidFill>
                  <a:srgbClr val="333333"/>
                </a:solidFill>
                <a:latin typeface="Poppins"/>
                <a:ea typeface="+mn-lt"/>
                <a:cs typeface="Poppins"/>
              </a:rPr>
              <a:t>It would create a standard to require all employers to provide up to five paid sick days (40 hours) each year. Employees would earn one 1 for every 30 hours worked</a:t>
            </a:r>
            <a:r>
              <a:rPr lang="en-US" sz="3200" dirty="0">
                <a:solidFill>
                  <a:srgbClr val="333333"/>
                </a:solidFill>
                <a:latin typeface="Poppins"/>
                <a:ea typeface="+mn-lt"/>
                <a:cs typeface="Poppins"/>
              </a:rPr>
              <a:t>.</a:t>
            </a:r>
          </a:p>
        </p:txBody>
      </p:sp>
    </p:spTree>
    <p:extLst>
      <p:ext uri="{BB962C8B-B14F-4D97-AF65-F5344CB8AC3E}">
        <p14:creationId xmlns:p14="http://schemas.microsoft.com/office/powerpoint/2010/main" val="12080473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899E4-D45A-8D78-7B8B-F8997690FAC4}"/>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6FC5191A-10F8-20F7-A19B-7722F33439EF}"/>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FD7AA506-3651-2384-CB56-B31B12C34AE4}"/>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2E7F1A25-EF85-8725-8ED0-CD451853B50F}"/>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31E3E389-B0DF-E6D5-6DD2-969F01A7144B}"/>
              </a:ext>
            </a:extLst>
          </p:cNvPr>
          <p:cNvGrpSpPr/>
          <p:nvPr/>
        </p:nvGrpSpPr>
        <p:grpSpPr>
          <a:xfrm>
            <a:off x="871812" y="2243935"/>
            <a:ext cx="10543380" cy="3723831"/>
            <a:chOff x="0" y="0"/>
            <a:chExt cx="4165286" cy="1148385"/>
          </a:xfrm>
        </p:grpSpPr>
        <p:sp>
          <p:nvSpPr>
            <p:cNvPr id="6" name="Freeform 6">
              <a:extLst>
                <a:ext uri="{FF2B5EF4-FFF2-40B4-BE49-F238E27FC236}">
                  <a16:creationId xmlns:a16="http://schemas.microsoft.com/office/drawing/2014/main" id="{F0174629-425F-714D-DF54-0F619B4B7CDE}"/>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B6DF6E7E-65C2-DD5F-BEA3-E6381F652C20}"/>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32E96B90-8606-E0FB-94EE-1DFE9D3F9DDF}"/>
              </a:ext>
            </a:extLst>
          </p:cNvPr>
          <p:cNvGrpSpPr/>
          <p:nvPr/>
        </p:nvGrpSpPr>
        <p:grpSpPr>
          <a:xfrm>
            <a:off x="2663306" y="711222"/>
            <a:ext cx="6865390" cy="1198086"/>
            <a:chOff x="0" y="0"/>
            <a:chExt cx="2766987" cy="414374"/>
          </a:xfrm>
        </p:grpSpPr>
        <p:sp>
          <p:nvSpPr>
            <p:cNvPr id="9" name="Freeform 9">
              <a:extLst>
                <a:ext uri="{FF2B5EF4-FFF2-40B4-BE49-F238E27FC236}">
                  <a16:creationId xmlns:a16="http://schemas.microsoft.com/office/drawing/2014/main" id="{A2C6F2EE-6BF7-4416-5EDC-FA3565724459}"/>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11E91262-56EB-E061-1BE4-8BF457D21AF8}"/>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BD11F9AA-DC92-D4FD-25E5-4EC83C486B73}"/>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7D2AA6AF-2B92-EAF9-A2D1-1AA2B4FE7C4A}"/>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9C5D0772-362F-6D07-5823-0A3B401F178A}"/>
              </a:ext>
            </a:extLst>
          </p:cNvPr>
          <p:cNvSpPr txBox="1"/>
          <p:nvPr/>
        </p:nvSpPr>
        <p:spPr>
          <a:xfrm>
            <a:off x="2933877" y="716507"/>
            <a:ext cx="6376466" cy="1168205"/>
          </a:xfrm>
          <a:prstGeom prst="rect">
            <a:avLst/>
          </a:prstGeom>
        </p:spPr>
        <p:txBody>
          <a:bodyPr wrap="square" lIns="0" tIns="0" rIns="0" bIns="0" rtlCol="0" anchor="t">
            <a:spAutoFit/>
          </a:bodyPr>
          <a:lstStyle/>
          <a:p>
            <a:pPr algn="ctr">
              <a:lnSpc>
                <a:spcPts val="4732"/>
              </a:lnSpc>
            </a:pPr>
            <a:r>
              <a:rPr lang="en-US" sz="3350" b="1">
                <a:solidFill>
                  <a:srgbClr val="2E2F94"/>
                </a:solidFill>
                <a:latin typeface="Poppins" panose="00000500000000000000" pitchFamily="2" charset="0"/>
                <a:ea typeface="League Spartan"/>
                <a:cs typeface="Poppins" panose="00000500000000000000" pitchFamily="2" charset="0"/>
              </a:rPr>
              <a:t>WORKING FAMILYS SUPPORT BILLS we support… </a:t>
            </a:r>
          </a:p>
        </p:txBody>
      </p:sp>
      <p:sp>
        <p:nvSpPr>
          <p:cNvPr id="14" name="TextBox 14">
            <a:extLst>
              <a:ext uri="{FF2B5EF4-FFF2-40B4-BE49-F238E27FC236}">
                <a16:creationId xmlns:a16="http://schemas.microsoft.com/office/drawing/2014/main" id="{83C78042-E004-DE46-B734-5F4248F1A10C}"/>
              </a:ext>
            </a:extLst>
          </p:cNvPr>
          <p:cNvSpPr txBox="1"/>
          <p:nvPr/>
        </p:nvSpPr>
        <p:spPr>
          <a:xfrm>
            <a:off x="1232408" y="2310913"/>
            <a:ext cx="9474200" cy="3591752"/>
          </a:xfrm>
          <a:prstGeom prst="rect">
            <a:avLst/>
          </a:prstGeom>
        </p:spPr>
        <p:txBody>
          <a:bodyPr wrap="square" lIns="0" tIns="0" rIns="0" bIns="0" rtlCol="0" anchor="t">
            <a:spAutoFit/>
          </a:bodyPr>
          <a:lstStyle/>
          <a:p>
            <a:pPr marL="457200" indent="-457200">
              <a:lnSpc>
                <a:spcPts val="4013"/>
              </a:lnSpc>
              <a:buFont typeface="Arial"/>
              <a:buChar char="•"/>
            </a:pPr>
            <a:r>
              <a:rPr lang="en-US" sz="3600" dirty="0">
                <a:solidFill>
                  <a:srgbClr val="2E2F94"/>
                </a:solidFill>
                <a:latin typeface="Poppins"/>
                <a:cs typeface="Poppins"/>
              </a:rPr>
              <a:t>Expand access to childcare so that hardworking families can afford to live and work in Virginia.</a:t>
            </a:r>
          </a:p>
          <a:p>
            <a:pPr marL="457200" indent="-457200">
              <a:lnSpc>
                <a:spcPts val="4013"/>
              </a:lnSpc>
              <a:buFont typeface="Arial"/>
              <a:buChar char="•"/>
            </a:pPr>
            <a:r>
              <a:rPr lang="en-US" sz="3600" dirty="0">
                <a:solidFill>
                  <a:srgbClr val="2E2F94"/>
                </a:solidFill>
                <a:latin typeface="Poppins"/>
                <a:cs typeface="Poppins"/>
              </a:rPr>
              <a:t>Protect against child labor abuses and prioritizing the health, safety, and education of Virginia's young workforce.</a:t>
            </a:r>
          </a:p>
        </p:txBody>
      </p:sp>
    </p:spTree>
    <p:extLst>
      <p:ext uri="{BB962C8B-B14F-4D97-AF65-F5344CB8AC3E}">
        <p14:creationId xmlns:p14="http://schemas.microsoft.com/office/powerpoint/2010/main" val="3903510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p:cNvGrpSpPr/>
          <p:nvPr/>
        </p:nvGrpSpPr>
        <p:grpSpPr>
          <a:xfrm>
            <a:off x="438912" y="2108007"/>
            <a:ext cx="11311128" cy="4060873"/>
            <a:chOff x="0" y="0"/>
            <a:chExt cx="4165286" cy="1148385"/>
          </a:xfrm>
        </p:grpSpPr>
        <p:sp>
          <p:nvSpPr>
            <p:cNvPr id="6" name="Freeform 6"/>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p:cNvGrpSpPr/>
          <p:nvPr/>
        </p:nvGrpSpPr>
        <p:grpSpPr>
          <a:xfrm>
            <a:off x="2594033" y="833781"/>
            <a:ext cx="7003935" cy="1048883"/>
            <a:chOff x="0" y="0"/>
            <a:chExt cx="2766987" cy="414374"/>
          </a:xfrm>
        </p:grpSpPr>
        <p:sp>
          <p:nvSpPr>
            <p:cNvPr id="9" name="Freeform 9"/>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p:cNvSpPr txBox="1"/>
          <p:nvPr/>
        </p:nvSpPr>
        <p:spPr>
          <a:xfrm>
            <a:off x="2876580" y="1008279"/>
            <a:ext cx="6364713" cy="550728"/>
          </a:xfrm>
          <a:prstGeom prst="rect">
            <a:avLst/>
          </a:prstGeom>
        </p:spPr>
        <p:txBody>
          <a:bodyPr lIns="0" tIns="0" rIns="0" bIns="0" rtlCol="0" anchor="t">
            <a:spAutoFit/>
          </a:bodyPr>
          <a:lstStyle/>
          <a:p>
            <a:pPr algn="ctr">
              <a:lnSpc>
                <a:spcPts val="4732"/>
              </a:lnSpc>
            </a:pPr>
            <a:r>
              <a:rPr lang="en-US" sz="3380" b="1">
                <a:solidFill>
                  <a:srgbClr val="2E2F94"/>
                </a:solidFill>
                <a:latin typeface="League Spartan"/>
                <a:ea typeface="League Spartan"/>
                <a:cs typeface="League Spartan"/>
                <a:sym typeface="League Spartan"/>
              </a:rPr>
              <a:t>AFFORDABLE HOUSING</a:t>
            </a:r>
          </a:p>
        </p:txBody>
      </p:sp>
      <p:sp>
        <p:nvSpPr>
          <p:cNvPr id="14" name="TextBox 14"/>
          <p:cNvSpPr txBox="1"/>
          <p:nvPr/>
        </p:nvSpPr>
        <p:spPr>
          <a:xfrm>
            <a:off x="648736" y="2343169"/>
            <a:ext cx="10820400" cy="3617529"/>
          </a:xfrm>
          <a:prstGeom prst="rect">
            <a:avLst/>
          </a:prstGeom>
        </p:spPr>
        <p:txBody>
          <a:bodyPr lIns="0" tIns="0" rIns="0" bIns="0" rtlCol="0" anchor="t">
            <a:spAutoFit/>
          </a:bodyPr>
          <a:lstStyle/>
          <a:p>
            <a:pPr marL="457200" indent="-457200">
              <a:lnSpc>
                <a:spcPts val="3546"/>
              </a:lnSpc>
              <a:buFont typeface="Arial" panose="020B0604020202020204" pitchFamily="34" charset="0"/>
              <a:buChar char="•"/>
            </a:pPr>
            <a:r>
              <a:rPr lang="en-US" sz="3600" dirty="0">
                <a:solidFill>
                  <a:srgbClr val="2E2F94"/>
                </a:solidFill>
                <a:latin typeface="Poppins"/>
                <a:ea typeface="Poppins"/>
                <a:cs typeface="Poppins"/>
                <a:sym typeface="Poppins"/>
              </a:rPr>
              <a:t>VICPP supports increasing the supply and affordability of housing, along with the rights of people to remain housed. </a:t>
            </a:r>
          </a:p>
          <a:p>
            <a:pPr marL="457200" indent="-457200">
              <a:lnSpc>
                <a:spcPts val="3546"/>
              </a:lnSpc>
              <a:buFont typeface="Arial" panose="020B0604020202020204" pitchFamily="34" charset="0"/>
              <a:buChar char="•"/>
            </a:pPr>
            <a:r>
              <a:rPr lang="en-US" sz="3600" dirty="0">
                <a:solidFill>
                  <a:srgbClr val="2E2F94"/>
                </a:solidFill>
                <a:latin typeface="Poppins"/>
                <a:ea typeface="Poppins"/>
                <a:cs typeface="Poppins"/>
                <a:sym typeface="Poppins"/>
              </a:rPr>
              <a:t>People must be housed first to be able to address all other issues. </a:t>
            </a:r>
          </a:p>
          <a:p>
            <a:pPr marL="457200" indent="-457200">
              <a:lnSpc>
                <a:spcPts val="3546"/>
              </a:lnSpc>
              <a:buFont typeface="Arial" panose="020B0604020202020204" pitchFamily="34" charset="0"/>
              <a:buChar char="•"/>
            </a:pPr>
            <a:r>
              <a:rPr lang="en-US" sz="3600" dirty="0">
                <a:solidFill>
                  <a:srgbClr val="2E2F94"/>
                </a:solidFill>
                <a:latin typeface="Poppins"/>
                <a:ea typeface="Poppins"/>
                <a:cs typeface="Poppins"/>
                <a:sym typeface="Poppins"/>
              </a:rPr>
              <a:t>VICPP is exploring how congregations can do more to foster affordable housing.</a:t>
            </a:r>
          </a:p>
          <a:p>
            <a:pPr algn="ctr">
              <a:lnSpc>
                <a:spcPts val="4013"/>
              </a:lnSpc>
              <a:spcBef>
                <a:spcPct val="0"/>
              </a:spcBef>
            </a:pPr>
            <a:endParaRPr lang="en-US" sz="2533" dirty="0">
              <a:solidFill>
                <a:srgbClr val="2E2F94"/>
              </a:solidFill>
              <a:latin typeface="Poppins"/>
              <a:ea typeface="Poppins"/>
              <a:cs typeface="Poppins"/>
              <a:sym typeface="Poppi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34F0D-64D9-A5F1-3ABB-CFB38B04E194}"/>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35A33FB2-97DF-F795-EA30-282953AC0013}"/>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436EEFF5-AADF-8675-8773-0CA48C5118BF}"/>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81DB1E4F-3B70-9359-39DD-3DA9458DE322}"/>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4BE1DF2F-CA83-4F23-0AEC-08703B8F862E}"/>
              </a:ext>
            </a:extLst>
          </p:cNvPr>
          <p:cNvGrpSpPr/>
          <p:nvPr/>
        </p:nvGrpSpPr>
        <p:grpSpPr>
          <a:xfrm>
            <a:off x="790694" y="2337545"/>
            <a:ext cx="10543380" cy="3496858"/>
            <a:chOff x="0" y="0"/>
            <a:chExt cx="4165286" cy="1148385"/>
          </a:xfrm>
        </p:grpSpPr>
        <p:sp>
          <p:nvSpPr>
            <p:cNvPr id="6" name="Freeform 6">
              <a:extLst>
                <a:ext uri="{FF2B5EF4-FFF2-40B4-BE49-F238E27FC236}">
                  <a16:creationId xmlns:a16="http://schemas.microsoft.com/office/drawing/2014/main" id="{F8C52802-7E15-373B-5F21-20A0586B81ED}"/>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4462E8E3-0860-8957-42ED-ED26437A3B87}"/>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71197644-D194-B9C7-18BD-41131B92398C}"/>
              </a:ext>
            </a:extLst>
          </p:cNvPr>
          <p:cNvGrpSpPr/>
          <p:nvPr/>
        </p:nvGrpSpPr>
        <p:grpSpPr>
          <a:xfrm>
            <a:off x="2560418" y="803249"/>
            <a:ext cx="7003935" cy="1232994"/>
            <a:chOff x="0" y="0"/>
            <a:chExt cx="2766987" cy="414374"/>
          </a:xfrm>
        </p:grpSpPr>
        <p:sp>
          <p:nvSpPr>
            <p:cNvPr id="9" name="Freeform 9">
              <a:extLst>
                <a:ext uri="{FF2B5EF4-FFF2-40B4-BE49-F238E27FC236}">
                  <a16:creationId xmlns:a16="http://schemas.microsoft.com/office/drawing/2014/main" id="{7E81EE2F-4475-2E77-C23C-CB379150633B}"/>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554D0954-201E-C254-FAEE-852950D7ED7D}"/>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E6151C01-55A8-4F8D-2B29-F8FE5DEB3698}"/>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514585FB-36C4-A2BC-DD73-2036C665E861}"/>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9C277DC1-9D65-A933-D0A6-73262315374A}"/>
              </a:ext>
            </a:extLst>
          </p:cNvPr>
          <p:cNvSpPr txBox="1"/>
          <p:nvPr/>
        </p:nvSpPr>
        <p:spPr>
          <a:xfrm>
            <a:off x="2560417" y="852201"/>
            <a:ext cx="7003935" cy="1184042"/>
          </a:xfrm>
          <a:prstGeom prst="rect">
            <a:avLst/>
          </a:prstGeom>
        </p:spPr>
        <p:txBody>
          <a:bodyPr wrap="square" lIns="0" tIns="0" rIns="0" bIns="0" rtlCol="0" anchor="t">
            <a:spAutoFit/>
          </a:bodyPr>
          <a:lstStyle/>
          <a:p>
            <a:pPr algn="ctr">
              <a:lnSpc>
                <a:spcPts val="4732"/>
              </a:lnSpc>
            </a:pPr>
            <a:r>
              <a:rPr lang="en-US" sz="3600" b="1" dirty="0">
                <a:solidFill>
                  <a:srgbClr val="2E2F94"/>
                </a:solidFill>
                <a:latin typeface="Poppins" panose="00000500000000000000" pitchFamily="2" charset="0"/>
                <a:cs typeface="Poppins" panose="00000500000000000000" pitchFamily="2" charset="0"/>
                <a:sym typeface="League Spartan"/>
              </a:rPr>
              <a:t>EXPEDITING AFFORDABLE HOUSING HB594</a:t>
            </a:r>
            <a:endParaRPr lang="en-US" sz="3600" dirty="0">
              <a:latin typeface="Poppins" panose="00000500000000000000" pitchFamily="2" charset="0"/>
              <a:cs typeface="Poppins" panose="00000500000000000000" pitchFamily="2" charset="0"/>
            </a:endParaRPr>
          </a:p>
        </p:txBody>
      </p:sp>
      <p:sp>
        <p:nvSpPr>
          <p:cNvPr id="14" name="TextBox 14">
            <a:extLst>
              <a:ext uri="{FF2B5EF4-FFF2-40B4-BE49-F238E27FC236}">
                <a16:creationId xmlns:a16="http://schemas.microsoft.com/office/drawing/2014/main" id="{1B5864A2-C90A-3745-A566-9AD47BA19680}"/>
              </a:ext>
            </a:extLst>
          </p:cNvPr>
          <p:cNvSpPr txBox="1"/>
          <p:nvPr/>
        </p:nvSpPr>
        <p:spPr>
          <a:xfrm>
            <a:off x="1785409" y="2734983"/>
            <a:ext cx="8682261" cy="2580194"/>
          </a:xfrm>
          <a:prstGeom prst="rect">
            <a:avLst/>
          </a:prstGeom>
        </p:spPr>
        <p:txBody>
          <a:bodyPr wrap="square" lIns="0" tIns="0" rIns="0" bIns="0" rtlCol="0" anchor="t">
            <a:spAutoFit/>
          </a:bodyPr>
          <a:lstStyle/>
          <a:p>
            <a:pPr algn="ctr">
              <a:lnSpc>
                <a:spcPts val="4013"/>
              </a:lnSpc>
              <a:spcBef>
                <a:spcPct val="0"/>
              </a:spcBef>
            </a:pPr>
            <a:r>
              <a:rPr lang="en-US" sz="4000" dirty="0">
                <a:latin typeface="Poppins"/>
                <a:ea typeface="Poppins"/>
                <a:cs typeface="Poppins"/>
                <a:sym typeface="Poppins"/>
              </a:rPr>
              <a:t>This bill will allow localities to streamline the rezoning process to increase density for developers that want to build affordable housing. </a:t>
            </a:r>
            <a:endParaRPr lang="en-US" sz="4000" dirty="0">
              <a:solidFill>
                <a:srgbClr val="000000"/>
              </a:solidFill>
              <a:latin typeface="Poppins"/>
              <a:ea typeface="Poppins"/>
              <a:cs typeface="Poppins"/>
            </a:endParaRPr>
          </a:p>
        </p:txBody>
      </p:sp>
    </p:spTree>
    <p:extLst>
      <p:ext uri="{BB962C8B-B14F-4D97-AF65-F5344CB8AC3E}">
        <p14:creationId xmlns:p14="http://schemas.microsoft.com/office/powerpoint/2010/main" val="9493061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80434-C78C-A32D-F88E-0E69FA309167}"/>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081CE77A-0539-9CF6-CA76-36AFBEC8895B}"/>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98E5F19D-FC6F-42B9-D458-7E2C501BDA20}"/>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02996945-7F2E-E26B-7F85-BA3AE05917AC}"/>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25FFED92-4BFF-CDBF-8ADD-492B49394919}"/>
              </a:ext>
            </a:extLst>
          </p:cNvPr>
          <p:cNvGrpSpPr/>
          <p:nvPr/>
        </p:nvGrpSpPr>
        <p:grpSpPr>
          <a:xfrm>
            <a:off x="819335" y="2807155"/>
            <a:ext cx="10543380" cy="3703373"/>
            <a:chOff x="0" y="0"/>
            <a:chExt cx="4165286" cy="1148385"/>
          </a:xfrm>
        </p:grpSpPr>
        <p:sp>
          <p:nvSpPr>
            <p:cNvPr id="6" name="Freeform 6">
              <a:extLst>
                <a:ext uri="{FF2B5EF4-FFF2-40B4-BE49-F238E27FC236}">
                  <a16:creationId xmlns:a16="http://schemas.microsoft.com/office/drawing/2014/main" id="{2014C78E-9E87-BED3-FBE6-545788B0EC20}"/>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6EA18C80-E9C8-F302-C455-552E3EB52888}"/>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E791A640-C1E1-0637-2EAB-4411C2D2F687}"/>
              </a:ext>
            </a:extLst>
          </p:cNvPr>
          <p:cNvGrpSpPr/>
          <p:nvPr/>
        </p:nvGrpSpPr>
        <p:grpSpPr>
          <a:xfrm>
            <a:off x="2560418" y="803249"/>
            <a:ext cx="7003935" cy="1465497"/>
            <a:chOff x="0" y="0"/>
            <a:chExt cx="2766987" cy="414374"/>
          </a:xfrm>
        </p:grpSpPr>
        <p:sp>
          <p:nvSpPr>
            <p:cNvPr id="9" name="Freeform 9">
              <a:extLst>
                <a:ext uri="{FF2B5EF4-FFF2-40B4-BE49-F238E27FC236}">
                  <a16:creationId xmlns:a16="http://schemas.microsoft.com/office/drawing/2014/main" id="{365F99E1-3BD8-E909-572E-B8323E682EF3}"/>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6E3CD9BA-F70D-6AC1-F63F-BF5834975E1F}"/>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EB05ABC2-0A71-6CD9-C9A5-CA88948F87E5}"/>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79E8C935-2DA3-4B0F-9930-E3AF3AB0EAC1}"/>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2B244DBB-7A41-FE5A-C0D6-D90164D345A1}"/>
              </a:ext>
            </a:extLst>
          </p:cNvPr>
          <p:cNvSpPr txBox="1"/>
          <p:nvPr/>
        </p:nvSpPr>
        <p:spPr>
          <a:xfrm>
            <a:off x="3001802" y="1030535"/>
            <a:ext cx="6099495" cy="1205458"/>
          </a:xfrm>
          <a:prstGeom prst="rect">
            <a:avLst/>
          </a:prstGeom>
        </p:spPr>
        <p:txBody>
          <a:bodyPr wrap="square" lIns="0" tIns="0" rIns="0" bIns="0" rtlCol="0" anchor="t">
            <a:spAutoFit/>
          </a:bodyPr>
          <a:lstStyle/>
          <a:p>
            <a:pPr algn="ctr">
              <a:lnSpc>
                <a:spcPts val="4732"/>
              </a:lnSpc>
            </a:pPr>
            <a:r>
              <a:rPr lang="en-US" sz="4000" b="1" dirty="0">
                <a:solidFill>
                  <a:srgbClr val="2E2F94"/>
                </a:solidFill>
                <a:latin typeface="Poppins" panose="00000500000000000000" pitchFamily="2" charset="0"/>
                <a:cs typeface="Poppins" panose="00000500000000000000" pitchFamily="2" charset="0"/>
                <a:sym typeface="League Spartan"/>
              </a:rPr>
              <a:t>HOUSING: YIGBY</a:t>
            </a:r>
          </a:p>
          <a:p>
            <a:pPr algn="ctr">
              <a:lnSpc>
                <a:spcPts val="4732"/>
              </a:lnSpc>
            </a:pPr>
            <a:r>
              <a:rPr lang="en-US" sz="4000" b="1">
                <a:solidFill>
                  <a:srgbClr val="2E2F94"/>
                </a:solidFill>
                <a:latin typeface="Poppins" panose="00000500000000000000" pitchFamily="2" charset="0"/>
                <a:cs typeface="Poppins" panose="00000500000000000000" pitchFamily="2" charset="0"/>
                <a:sym typeface="League Spartan"/>
              </a:rPr>
              <a:t>SB367/388</a:t>
            </a:r>
            <a:r>
              <a:rPr lang="en-US" sz="4000" b="1" dirty="0">
                <a:solidFill>
                  <a:srgbClr val="2E2F94"/>
                </a:solidFill>
                <a:latin typeface="Poppins" panose="00000500000000000000" pitchFamily="2" charset="0"/>
                <a:cs typeface="Poppins" panose="00000500000000000000" pitchFamily="2" charset="0"/>
                <a:sym typeface="League Spartan"/>
              </a:rPr>
              <a:t>, HB1279</a:t>
            </a:r>
            <a:endParaRPr lang="en-US" dirty="0">
              <a:latin typeface="Poppins" panose="00000500000000000000" pitchFamily="2" charset="0"/>
              <a:cs typeface="Poppins" panose="00000500000000000000" pitchFamily="2" charset="0"/>
            </a:endParaRPr>
          </a:p>
        </p:txBody>
      </p:sp>
      <p:sp>
        <p:nvSpPr>
          <p:cNvPr id="14" name="TextBox 14">
            <a:extLst>
              <a:ext uri="{FF2B5EF4-FFF2-40B4-BE49-F238E27FC236}">
                <a16:creationId xmlns:a16="http://schemas.microsoft.com/office/drawing/2014/main" id="{B8BB581E-0EA4-BE0D-1DE7-76C433368905}"/>
              </a:ext>
            </a:extLst>
          </p:cNvPr>
          <p:cNvSpPr txBox="1"/>
          <p:nvPr/>
        </p:nvSpPr>
        <p:spPr>
          <a:xfrm>
            <a:off x="1288395" y="3137090"/>
            <a:ext cx="9533161" cy="2580194"/>
          </a:xfrm>
          <a:prstGeom prst="rect">
            <a:avLst/>
          </a:prstGeom>
        </p:spPr>
        <p:txBody>
          <a:bodyPr wrap="square" lIns="0" tIns="0" rIns="0" bIns="0" rtlCol="0" anchor="t">
            <a:spAutoFit/>
          </a:bodyPr>
          <a:lstStyle/>
          <a:p>
            <a:pPr algn="ctr">
              <a:lnSpc>
                <a:spcPts val="4013"/>
              </a:lnSpc>
              <a:spcBef>
                <a:spcPct val="0"/>
              </a:spcBef>
            </a:pPr>
            <a:r>
              <a:rPr lang="en-US" sz="4400" dirty="0">
                <a:latin typeface="Poppins"/>
                <a:ea typeface="Poppins"/>
                <a:cs typeface="Poppins"/>
                <a:sym typeface="Poppins"/>
              </a:rPr>
              <a:t>Yes in God's Backyard (YIGBY) is a bill that will </a:t>
            </a:r>
            <a:r>
              <a:rPr lang="en-US" sz="4400" dirty="0">
                <a:solidFill>
                  <a:srgbClr val="000000"/>
                </a:solidFill>
                <a:latin typeface="Poppins"/>
                <a:ea typeface="Poppins"/>
                <a:cs typeface="Poppins"/>
              </a:rPr>
              <a:t>allow any faith community the automatic zoning permission to build multi-family housing on their land. </a:t>
            </a:r>
            <a:endParaRPr lang="en-US" sz="4400" dirty="0">
              <a:latin typeface="Poppins"/>
              <a:cs typeface="Poppins"/>
            </a:endParaRPr>
          </a:p>
        </p:txBody>
      </p:sp>
    </p:spTree>
    <p:extLst>
      <p:ext uri="{BB962C8B-B14F-4D97-AF65-F5344CB8AC3E}">
        <p14:creationId xmlns:p14="http://schemas.microsoft.com/office/powerpoint/2010/main" val="7729462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DAFE2-5C6D-E170-A9D0-B1D5B97CE13E}"/>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87B1A019-0D22-1295-56F5-0662CE76875B}"/>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49AD68A9-4487-875D-B5A1-22C665ABEF10}"/>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0CFC247B-8C62-0F3B-998E-4E479232AF11}"/>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14E64E0B-F6C9-A210-808F-426A2574A82A}"/>
              </a:ext>
            </a:extLst>
          </p:cNvPr>
          <p:cNvGrpSpPr/>
          <p:nvPr/>
        </p:nvGrpSpPr>
        <p:grpSpPr>
          <a:xfrm>
            <a:off x="857435" y="2074547"/>
            <a:ext cx="10543380" cy="4066946"/>
            <a:chOff x="0" y="0"/>
            <a:chExt cx="4165286" cy="1148385"/>
          </a:xfrm>
        </p:grpSpPr>
        <p:sp>
          <p:nvSpPr>
            <p:cNvPr id="6" name="Freeform 6">
              <a:extLst>
                <a:ext uri="{FF2B5EF4-FFF2-40B4-BE49-F238E27FC236}">
                  <a16:creationId xmlns:a16="http://schemas.microsoft.com/office/drawing/2014/main" id="{FFD572FE-1D9A-047A-1923-26AE32A73813}"/>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41607C0A-565E-7625-998C-9FE8D5940324}"/>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C08FE787-7893-0A05-94B6-BC83390B9B3C}"/>
              </a:ext>
            </a:extLst>
          </p:cNvPr>
          <p:cNvGrpSpPr/>
          <p:nvPr/>
        </p:nvGrpSpPr>
        <p:grpSpPr>
          <a:xfrm>
            <a:off x="2663306" y="711222"/>
            <a:ext cx="6865390" cy="1198086"/>
            <a:chOff x="0" y="0"/>
            <a:chExt cx="2766987" cy="414374"/>
          </a:xfrm>
        </p:grpSpPr>
        <p:sp>
          <p:nvSpPr>
            <p:cNvPr id="9" name="Freeform 9">
              <a:extLst>
                <a:ext uri="{FF2B5EF4-FFF2-40B4-BE49-F238E27FC236}">
                  <a16:creationId xmlns:a16="http://schemas.microsoft.com/office/drawing/2014/main" id="{9C5BB0AC-FAB9-EDEA-9F8B-25A90FD7209D}"/>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67CAE353-033A-9AE6-3D43-F8B88BA16FDB}"/>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ADFE3AC9-C8E7-D2E4-FC96-7F5A1B5EFE5D}"/>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BE6B590F-76F7-985B-A75F-52513B6B7DCC}"/>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E1296CB6-BD7F-A547-2589-8F2D36856371}"/>
              </a:ext>
            </a:extLst>
          </p:cNvPr>
          <p:cNvSpPr txBox="1"/>
          <p:nvPr/>
        </p:nvSpPr>
        <p:spPr>
          <a:xfrm>
            <a:off x="2933877" y="716507"/>
            <a:ext cx="6376466" cy="1168205"/>
          </a:xfrm>
          <a:prstGeom prst="rect">
            <a:avLst/>
          </a:prstGeom>
        </p:spPr>
        <p:txBody>
          <a:bodyPr wrap="square" lIns="0" tIns="0" rIns="0" bIns="0" rtlCol="0" anchor="t">
            <a:spAutoFit/>
          </a:bodyPr>
          <a:lstStyle/>
          <a:p>
            <a:pPr algn="ctr">
              <a:lnSpc>
                <a:spcPts val="4732"/>
              </a:lnSpc>
            </a:pPr>
            <a:r>
              <a:rPr lang="en-US" sz="3350" b="1">
                <a:solidFill>
                  <a:srgbClr val="2E2F94"/>
                </a:solidFill>
                <a:latin typeface="Poppins" panose="00000500000000000000" pitchFamily="2" charset="0"/>
                <a:ea typeface="League Spartan"/>
                <a:cs typeface="Poppins" panose="00000500000000000000" pitchFamily="2" charset="0"/>
              </a:rPr>
              <a:t>AFFORDABLE HOUSING BILLS </a:t>
            </a:r>
          </a:p>
          <a:p>
            <a:pPr algn="ctr">
              <a:lnSpc>
                <a:spcPts val="4732"/>
              </a:lnSpc>
            </a:pPr>
            <a:r>
              <a:rPr lang="en-US" sz="3350" b="1">
                <a:solidFill>
                  <a:srgbClr val="2E2F94"/>
                </a:solidFill>
                <a:latin typeface="Poppins" panose="00000500000000000000" pitchFamily="2" charset="0"/>
                <a:ea typeface="League Spartan"/>
                <a:cs typeface="Poppins" panose="00000500000000000000" pitchFamily="2" charset="0"/>
              </a:rPr>
              <a:t>we support </a:t>
            </a:r>
          </a:p>
        </p:txBody>
      </p:sp>
      <p:sp>
        <p:nvSpPr>
          <p:cNvPr id="14" name="TextBox 14">
            <a:extLst>
              <a:ext uri="{FF2B5EF4-FFF2-40B4-BE49-F238E27FC236}">
                <a16:creationId xmlns:a16="http://schemas.microsoft.com/office/drawing/2014/main" id="{BB68BA37-6C87-00B7-EDD3-8C7B914E20D8}"/>
              </a:ext>
            </a:extLst>
          </p:cNvPr>
          <p:cNvSpPr txBox="1"/>
          <p:nvPr/>
        </p:nvSpPr>
        <p:spPr>
          <a:xfrm>
            <a:off x="1060705" y="2267804"/>
            <a:ext cx="10273860" cy="3606115"/>
          </a:xfrm>
          <a:prstGeom prst="rect">
            <a:avLst/>
          </a:prstGeom>
        </p:spPr>
        <p:txBody>
          <a:bodyPr wrap="square" lIns="0" tIns="0" rIns="0" bIns="0" rtlCol="0" anchor="t">
            <a:spAutoFit/>
          </a:bodyPr>
          <a:lstStyle/>
          <a:p>
            <a:pPr marL="457200" indent="-457200">
              <a:lnSpc>
                <a:spcPts val="4013"/>
              </a:lnSpc>
              <a:buFont typeface="Arial"/>
              <a:buChar char="•"/>
            </a:pPr>
            <a:r>
              <a:rPr lang="en-US" sz="4000" dirty="0">
                <a:solidFill>
                  <a:srgbClr val="2E2F94"/>
                </a:solidFill>
                <a:latin typeface="Poppins"/>
                <a:cs typeface="Poppins"/>
              </a:rPr>
              <a:t>Tenant protections (preventing evictions and supporting renter rights)</a:t>
            </a:r>
          </a:p>
          <a:p>
            <a:pPr marL="457200" indent="-457200">
              <a:lnSpc>
                <a:spcPts val="4013"/>
              </a:lnSpc>
              <a:buFont typeface="Arial"/>
              <a:buChar char="•"/>
            </a:pPr>
            <a:endParaRPr lang="en-US" sz="4000" dirty="0">
              <a:solidFill>
                <a:srgbClr val="2E2F94"/>
              </a:solidFill>
              <a:latin typeface="Poppins"/>
              <a:cs typeface="Poppins"/>
            </a:endParaRPr>
          </a:p>
          <a:p>
            <a:pPr marL="457200" indent="-457200">
              <a:lnSpc>
                <a:spcPts val="4013"/>
              </a:lnSpc>
              <a:buFont typeface="Arial"/>
              <a:buChar char="•"/>
            </a:pPr>
            <a:r>
              <a:rPr lang="en-US" sz="4000" dirty="0">
                <a:solidFill>
                  <a:srgbClr val="2E2F94"/>
                </a:solidFill>
                <a:latin typeface="Poppins"/>
                <a:cs typeface="Poppins"/>
              </a:rPr>
              <a:t>Funding for housing</a:t>
            </a:r>
          </a:p>
          <a:p>
            <a:pPr marL="457200" indent="-457200">
              <a:lnSpc>
                <a:spcPts val="4013"/>
              </a:lnSpc>
              <a:buFont typeface="Arial"/>
              <a:buChar char="•"/>
            </a:pPr>
            <a:endParaRPr lang="en-US" sz="4000" dirty="0">
              <a:solidFill>
                <a:srgbClr val="2E2F94"/>
              </a:solidFill>
              <a:latin typeface="Poppins"/>
              <a:cs typeface="Poppins"/>
            </a:endParaRPr>
          </a:p>
          <a:p>
            <a:pPr marL="457200" indent="-457200">
              <a:lnSpc>
                <a:spcPts val="4013"/>
              </a:lnSpc>
              <a:buFont typeface="Arial"/>
              <a:buChar char="•"/>
            </a:pPr>
            <a:r>
              <a:rPr lang="en-US" sz="4000" dirty="0">
                <a:solidFill>
                  <a:srgbClr val="2E2F94"/>
                </a:solidFill>
                <a:latin typeface="Poppins"/>
                <a:cs typeface="Poppins"/>
              </a:rPr>
              <a:t>Rental vouchers for families with low incomes</a:t>
            </a:r>
          </a:p>
        </p:txBody>
      </p:sp>
    </p:spTree>
    <p:extLst>
      <p:ext uri="{BB962C8B-B14F-4D97-AF65-F5344CB8AC3E}">
        <p14:creationId xmlns:p14="http://schemas.microsoft.com/office/powerpoint/2010/main" val="2009289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A53FE-ECE3-6FE4-BBA5-11BD563A2D36}"/>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D402E102-1A40-6FDA-1250-D9AE93FB10D6}"/>
              </a:ext>
            </a:extLst>
          </p:cNvPr>
          <p:cNvSpPr/>
          <p:nvPr/>
        </p:nvSpPr>
        <p:spPr>
          <a:xfrm>
            <a:off x="12699" y="22860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49F56D48-1C2B-5E58-1628-8643B5CE9398}"/>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17769306-14F0-679B-E43F-416CB792166D}"/>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08D79044-0D96-2733-259D-804F933912DD}"/>
              </a:ext>
            </a:extLst>
          </p:cNvPr>
          <p:cNvGrpSpPr/>
          <p:nvPr/>
        </p:nvGrpSpPr>
        <p:grpSpPr>
          <a:xfrm>
            <a:off x="857435" y="2459736"/>
            <a:ext cx="10543380" cy="3968495"/>
            <a:chOff x="0" y="0"/>
            <a:chExt cx="4165286" cy="1148385"/>
          </a:xfrm>
        </p:grpSpPr>
        <p:sp>
          <p:nvSpPr>
            <p:cNvPr id="6" name="Freeform 6">
              <a:extLst>
                <a:ext uri="{FF2B5EF4-FFF2-40B4-BE49-F238E27FC236}">
                  <a16:creationId xmlns:a16="http://schemas.microsoft.com/office/drawing/2014/main" id="{87311172-DABE-6AFA-A96E-E741112A9B3A}"/>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3CBE3905-2AB1-8A13-E11C-C25FAAB30524}"/>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87963A05-002D-77A9-BB57-05A5CBDCD37C}"/>
              </a:ext>
            </a:extLst>
          </p:cNvPr>
          <p:cNvGrpSpPr/>
          <p:nvPr/>
        </p:nvGrpSpPr>
        <p:grpSpPr>
          <a:xfrm>
            <a:off x="2560418" y="803249"/>
            <a:ext cx="7003935" cy="1390842"/>
            <a:chOff x="0" y="0"/>
            <a:chExt cx="2766987" cy="414374"/>
          </a:xfrm>
        </p:grpSpPr>
        <p:sp>
          <p:nvSpPr>
            <p:cNvPr id="9" name="Freeform 9">
              <a:extLst>
                <a:ext uri="{FF2B5EF4-FFF2-40B4-BE49-F238E27FC236}">
                  <a16:creationId xmlns:a16="http://schemas.microsoft.com/office/drawing/2014/main" id="{07EAAD2F-DD97-B497-224D-1B30DE883C1D}"/>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27BBEDD8-43D4-B4E6-E1B1-4C970F869138}"/>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8CE2C49F-C056-A5B1-B4E8-7B0488831F5D}"/>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F7DF020C-3E39-5F8E-637E-095C502E7DA2}"/>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1360BE45-2AD1-4675-FCF9-BE91F31794A2}"/>
              </a:ext>
            </a:extLst>
          </p:cNvPr>
          <p:cNvSpPr txBox="1"/>
          <p:nvPr/>
        </p:nvSpPr>
        <p:spPr>
          <a:xfrm>
            <a:off x="2938302" y="992435"/>
            <a:ext cx="6340795" cy="1205458"/>
          </a:xfrm>
          <a:prstGeom prst="rect">
            <a:avLst/>
          </a:prstGeom>
        </p:spPr>
        <p:txBody>
          <a:bodyPr wrap="square" lIns="0" tIns="0" rIns="0" bIns="0" rtlCol="0" anchor="t">
            <a:spAutoFit/>
          </a:bodyPr>
          <a:lstStyle/>
          <a:p>
            <a:pPr algn="ctr">
              <a:lnSpc>
                <a:spcPts val="4732"/>
              </a:lnSpc>
            </a:pPr>
            <a:r>
              <a:rPr lang="en-US" sz="4000" b="1" dirty="0">
                <a:solidFill>
                  <a:srgbClr val="2E2F94"/>
                </a:solidFill>
                <a:latin typeface="Poppins" panose="00000500000000000000" pitchFamily="2" charset="0"/>
                <a:ea typeface="League Spartan"/>
                <a:cs typeface="Poppins" panose="00000500000000000000" pitchFamily="2" charset="0"/>
                <a:sym typeface="League Spartan"/>
              </a:rPr>
              <a:t>FAIR SHARE TAX POLICY</a:t>
            </a:r>
          </a:p>
          <a:p>
            <a:pPr algn="ctr">
              <a:lnSpc>
                <a:spcPts val="4732"/>
              </a:lnSpc>
            </a:pPr>
            <a:r>
              <a:rPr lang="en-US" sz="4000" b="1" dirty="0">
                <a:solidFill>
                  <a:srgbClr val="2E2F94"/>
                </a:solidFill>
                <a:latin typeface="Poppins" panose="00000500000000000000" pitchFamily="2" charset="0"/>
                <a:ea typeface="League Spartan"/>
                <a:cs typeface="Poppins" panose="00000500000000000000" pitchFamily="2" charset="0"/>
                <a:sym typeface="League Spartan"/>
              </a:rPr>
              <a:t>HB1074</a:t>
            </a:r>
          </a:p>
        </p:txBody>
      </p:sp>
      <p:sp>
        <p:nvSpPr>
          <p:cNvPr id="14" name="TextBox 14">
            <a:extLst>
              <a:ext uri="{FF2B5EF4-FFF2-40B4-BE49-F238E27FC236}">
                <a16:creationId xmlns:a16="http://schemas.microsoft.com/office/drawing/2014/main" id="{72234FB3-C521-A197-F8E3-3F3C8C7F075C}"/>
              </a:ext>
            </a:extLst>
          </p:cNvPr>
          <p:cNvSpPr txBox="1"/>
          <p:nvPr/>
        </p:nvSpPr>
        <p:spPr>
          <a:xfrm>
            <a:off x="1342118" y="2302864"/>
            <a:ext cx="9533161" cy="3606115"/>
          </a:xfrm>
          <a:prstGeom prst="rect">
            <a:avLst/>
          </a:prstGeom>
        </p:spPr>
        <p:txBody>
          <a:bodyPr wrap="square" lIns="0" tIns="0" rIns="0" bIns="0" rtlCol="0" anchor="t">
            <a:spAutoFit/>
          </a:bodyPr>
          <a:lstStyle/>
          <a:p>
            <a:pPr algn="ctr">
              <a:lnSpc>
                <a:spcPct val="150000"/>
              </a:lnSpc>
              <a:spcBef>
                <a:spcPct val="0"/>
              </a:spcBef>
            </a:pPr>
            <a:r>
              <a:rPr lang="en-US" sz="4000" dirty="0">
                <a:solidFill>
                  <a:srgbClr val="000000"/>
                </a:solidFill>
                <a:latin typeface="Poppins"/>
                <a:ea typeface="Poppins"/>
                <a:cs typeface="Poppins"/>
              </a:rPr>
              <a:t>Establish a fair share tax, </a:t>
            </a:r>
            <a:br>
              <a:rPr lang="en-US" sz="4000" dirty="0">
                <a:solidFill>
                  <a:srgbClr val="000000"/>
                </a:solidFill>
                <a:latin typeface="Poppins"/>
                <a:ea typeface="Poppins"/>
                <a:cs typeface="Poppins"/>
              </a:rPr>
            </a:br>
            <a:r>
              <a:rPr lang="en-US" sz="4000" dirty="0">
                <a:solidFill>
                  <a:srgbClr val="000000"/>
                </a:solidFill>
                <a:latin typeface="Poppins"/>
                <a:ea typeface="Poppins"/>
                <a:cs typeface="Poppins"/>
              </a:rPr>
              <a:t>a new state income tax bracket of 10% only on annual taxable income that exceeds $1 million</a:t>
            </a:r>
          </a:p>
        </p:txBody>
      </p:sp>
    </p:spTree>
    <p:extLst>
      <p:ext uri="{BB962C8B-B14F-4D97-AF65-F5344CB8AC3E}">
        <p14:creationId xmlns:p14="http://schemas.microsoft.com/office/powerpoint/2010/main" val="1251731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grpSp>
        <p:nvGrpSpPr>
          <p:cNvPr id="3" name="Group 3"/>
          <p:cNvGrpSpPr/>
          <p:nvPr/>
        </p:nvGrpSpPr>
        <p:grpSpPr>
          <a:xfrm>
            <a:off x="-1371600" y="378955"/>
            <a:ext cx="7467600" cy="1033513"/>
            <a:chOff x="0" y="0"/>
            <a:chExt cx="2950163" cy="408301"/>
          </a:xfrm>
        </p:grpSpPr>
        <p:sp>
          <p:nvSpPr>
            <p:cNvPr id="4" name="Freeform 4"/>
            <p:cNvSpPr/>
            <p:nvPr/>
          </p:nvSpPr>
          <p:spPr>
            <a:xfrm>
              <a:off x="0" y="0"/>
              <a:ext cx="2950163" cy="408301"/>
            </a:xfrm>
            <a:custGeom>
              <a:avLst/>
              <a:gdLst/>
              <a:ahLst/>
              <a:cxnLst/>
              <a:rect l="l" t="t" r="r" b="b"/>
              <a:pathLst>
                <a:path w="2950163" h="408301">
                  <a:moveTo>
                    <a:pt x="63586" y="0"/>
                  </a:moveTo>
                  <a:lnTo>
                    <a:pt x="2886577" y="0"/>
                  </a:lnTo>
                  <a:cubicBezTo>
                    <a:pt x="2903441" y="0"/>
                    <a:pt x="2919614" y="6699"/>
                    <a:pt x="2931539" y="18624"/>
                  </a:cubicBezTo>
                  <a:cubicBezTo>
                    <a:pt x="2943464" y="30549"/>
                    <a:pt x="2950163" y="46722"/>
                    <a:pt x="2950163" y="63586"/>
                  </a:cubicBezTo>
                  <a:lnTo>
                    <a:pt x="2950163" y="344715"/>
                  </a:lnTo>
                  <a:cubicBezTo>
                    <a:pt x="2950163" y="361579"/>
                    <a:pt x="2943464" y="377753"/>
                    <a:pt x="2931539" y="389677"/>
                  </a:cubicBezTo>
                  <a:cubicBezTo>
                    <a:pt x="2919614" y="401602"/>
                    <a:pt x="2903441" y="408301"/>
                    <a:pt x="2886577" y="408301"/>
                  </a:cubicBezTo>
                  <a:lnTo>
                    <a:pt x="63586" y="408301"/>
                  </a:lnTo>
                  <a:cubicBezTo>
                    <a:pt x="46722" y="408301"/>
                    <a:pt x="30549" y="401602"/>
                    <a:pt x="18624" y="389677"/>
                  </a:cubicBezTo>
                  <a:cubicBezTo>
                    <a:pt x="6699" y="377753"/>
                    <a:pt x="0" y="361579"/>
                    <a:pt x="0" y="344715"/>
                  </a:cubicBezTo>
                  <a:lnTo>
                    <a:pt x="0" y="63586"/>
                  </a:lnTo>
                  <a:cubicBezTo>
                    <a:pt x="0" y="46722"/>
                    <a:pt x="6699" y="30549"/>
                    <a:pt x="18624" y="18624"/>
                  </a:cubicBezTo>
                  <a:cubicBezTo>
                    <a:pt x="30549" y="6699"/>
                    <a:pt x="46722" y="0"/>
                    <a:pt x="63586" y="0"/>
                  </a:cubicBezTo>
                  <a:close/>
                </a:path>
              </a:pathLst>
            </a:custGeom>
            <a:solidFill>
              <a:srgbClr val="F3CA42"/>
            </a:solidFill>
          </p:spPr>
          <p:txBody>
            <a:bodyPr/>
            <a:lstStyle/>
            <a:p>
              <a:endParaRPr lang="en-US" sz="1200"/>
            </a:p>
          </p:txBody>
        </p:sp>
        <p:sp>
          <p:nvSpPr>
            <p:cNvPr id="5" name="TextBox 5"/>
            <p:cNvSpPr txBox="1"/>
            <p:nvPr/>
          </p:nvSpPr>
          <p:spPr>
            <a:xfrm>
              <a:off x="0" y="-57150"/>
              <a:ext cx="2950163" cy="465451"/>
            </a:xfrm>
            <a:prstGeom prst="rect">
              <a:avLst/>
            </a:prstGeom>
          </p:spPr>
          <p:txBody>
            <a:bodyPr lIns="33867" tIns="33867" rIns="33867" bIns="33867" rtlCol="0" anchor="ctr"/>
            <a:lstStyle/>
            <a:p>
              <a:pPr algn="ctr">
                <a:lnSpc>
                  <a:spcPts val="1773"/>
                </a:lnSpc>
              </a:pPr>
              <a:endParaRPr sz="1200"/>
            </a:p>
          </p:txBody>
        </p:sp>
      </p:grpSp>
      <p:grpSp>
        <p:nvGrpSpPr>
          <p:cNvPr id="6" name="Group 6"/>
          <p:cNvGrpSpPr/>
          <p:nvPr/>
        </p:nvGrpSpPr>
        <p:grpSpPr>
          <a:xfrm>
            <a:off x="-333069" y="6555699"/>
            <a:ext cx="12994208" cy="629923"/>
            <a:chOff x="0" y="0"/>
            <a:chExt cx="5133514" cy="248858"/>
          </a:xfrm>
        </p:grpSpPr>
        <p:sp>
          <p:nvSpPr>
            <p:cNvPr id="7" name="Freeform 7"/>
            <p:cNvSpPr/>
            <p:nvPr/>
          </p:nvSpPr>
          <p:spPr>
            <a:xfrm>
              <a:off x="0" y="0"/>
              <a:ext cx="5133514" cy="248858"/>
            </a:xfrm>
            <a:custGeom>
              <a:avLst/>
              <a:gdLst/>
              <a:ahLst/>
              <a:cxnLst/>
              <a:rect l="l" t="t" r="r" b="b"/>
              <a:pathLst>
                <a:path w="5133514" h="248858">
                  <a:moveTo>
                    <a:pt x="0" y="0"/>
                  </a:moveTo>
                  <a:lnTo>
                    <a:pt x="5133514" y="0"/>
                  </a:lnTo>
                  <a:lnTo>
                    <a:pt x="5133514" y="248858"/>
                  </a:lnTo>
                  <a:lnTo>
                    <a:pt x="0" y="248858"/>
                  </a:lnTo>
                  <a:close/>
                </a:path>
              </a:pathLst>
            </a:custGeom>
            <a:solidFill>
              <a:srgbClr val="F3CA42"/>
            </a:solidFill>
          </p:spPr>
          <p:txBody>
            <a:bodyPr/>
            <a:lstStyle/>
            <a:p>
              <a:endParaRPr lang="en-US" sz="1200"/>
            </a:p>
          </p:txBody>
        </p:sp>
        <p:sp>
          <p:nvSpPr>
            <p:cNvPr id="8" name="TextBox 8"/>
            <p:cNvSpPr txBox="1"/>
            <p:nvPr/>
          </p:nvSpPr>
          <p:spPr>
            <a:xfrm>
              <a:off x="0" y="-57150"/>
              <a:ext cx="5133514" cy="306008"/>
            </a:xfrm>
            <a:prstGeom prst="rect">
              <a:avLst/>
            </a:prstGeom>
          </p:spPr>
          <p:txBody>
            <a:bodyPr lIns="33867" tIns="33867" rIns="33867" bIns="33867" rtlCol="0" anchor="ctr"/>
            <a:lstStyle/>
            <a:p>
              <a:pPr algn="ctr">
                <a:lnSpc>
                  <a:spcPts val="1773"/>
                </a:lnSpc>
              </a:pPr>
              <a:endParaRPr sz="1200"/>
            </a:p>
          </p:txBody>
        </p:sp>
      </p:grpSp>
      <p:grpSp>
        <p:nvGrpSpPr>
          <p:cNvPr id="9" name="Group 9"/>
          <p:cNvGrpSpPr/>
          <p:nvPr/>
        </p:nvGrpSpPr>
        <p:grpSpPr>
          <a:xfrm>
            <a:off x="9006008" y="1"/>
            <a:ext cx="8039598" cy="7888651"/>
            <a:chOff x="0" y="0"/>
            <a:chExt cx="7553760" cy="7411936"/>
          </a:xfrm>
        </p:grpSpPr>
        <p:sp>
          <p:nvSpPr>
            <p:cNvPr id="10" name="Freeform 10"/>
            <p:cNvSpPr/>
            <p:nvPr/>
          </p:nvSpPr>
          <p:spPr>
            <a:xfrm>
              <a:off x="-55753" y="0"/>
              <a:ext cx="7609498" cy="7411847"/>
            </a:xfrm>
            <a:custGeom>
              <a:avLst/>
              <a:gdLst/>
              <a:ahLst/>
              <a:cxnLst/>
              <a:rect l="l" t="t" r="r" b="b"/>
              <a:pathLst>
                <a:path w="7609498" h="7411847">
                  <a:moveTo>
                    <a:pt x="2835794" y="0"/>
                  </a:moveTo>
                  <a:cubicBezTo>
                    <a:pt x="2708411" y="21717"/>
                    <a:pt x="2594924" y="84328"/>
                    <a:pt x="2522354" y="175895"/>
                  </a:cubicBezTo>
                  <a:lnTo>
                    <a:pt x="136043" y="3185033"/>
                  </a:lnTo>
                  <a:cubicBezTo>
                    <a:pt x="0" y="3371723"/>
                    <a:pt x="51308" y="3621659"/>
                    <a:pt x="275933" y="3745230"/>
                  </a:cubicBezTo>
                  <a:lnTo>
                    <a:pt x="6841493" y="7343013"/>
                  </a:lnTo>
                  <a:cubicBezTo>
                    <a:pt x="6927805" y="7390257"/>
                    <a:pt x="7021837" y="7411847"/>
                    <a:pt x="7113399" y="7411847"/>
                  </a:cubicBezTo>
                  <a:lnTo>
                    <a:pt x="7114634" y="7411847"/>
                  </a:lnTo>
                  <a:cubicBezTo>
                    <a:pt x="7371253" y="7411593"/>
                    <a:pt x="7609498" y="7243699"/>
                    <a:pt x="7609498" y="7004812"/>
                  </a:cubicBezTo>
                  <a:lnTo>
                    <a:pt x="7609498" y="397891"/>
                  </a:lnTo>
                  <a:cubicBezTo>
                    <a:pt x="7609498" y="201803"/>
                    <a:pt x="7440735" y="38227"/>
                    <a:pt x="7216231" y="0"/>
                  </a:cubicBezTo>
                  <a:close/>
                </a:path>
              </a:pathLst>
            </a:custGeom>
            <a:solidFill>
              <a:srgbClr val="F3CA42"/>
            </a:solidFill>
            <a:ln w="12700">
              <a:solidFill>
                <a:srgbClr val="000000"/>
              </a:solidFill>
            </a:ln>
          </p:spPr>
          <p:txBody>
            <a:bodyPr/>
            <a:lstStyle/>
            <a:p>
              <a:endParaRPr lang="en-US" sz="1200"/>
            </a:p>
          </p:txBody>
        </p:sp>
      </p:grpSp>
      <p:sp>
        <p:nvSpPr>
          <p:cNvPr id="11" name="Freeform 11"/>
          <p:cNvSpPr/>
          <p:nvPr/>
        </p:nvSpPr>
        <p:spPr>
          <a:xfrm rot="-4357799">
            <a:off x="10246626" y="1845966"/>
            <a:ext cx="2519149" cy="119659"/>
          </a:xfrm>
          <a:custGeom>
            <a:avLst/>
            <a:gdLst/>
            <a:ahLst/>
            <a:cxnLst/>
            <a:rect l="l" t="t" r="r" b="b"/>
            <a:pathLst>
              <a:path w="3778723" h="179489">
                <a:moveTo>
                  <a:pt x="0" y="0"/>
                </a:moveTo>
                <a:lnTo>
                  <a:pt x="3778724" y="0"/>
                </a:lnTo>
                <a:lnTo>
                  <a:pt x="3778724" y="179490"/>
                </a:lnTo>
                <a:lnTo>
                  <a:pt x="0" y="179490"/>
                </a:lnTo>
                <a:lnTo>
                  <a:pt x="0" y="0"/>
                </a:lnTo>
                <a:close/>
              </a:path>
            </a:pathLst>
          </a:custGeom>
          <a:blipFill>
            <a:blip r:embed="rId3">
              <a:alphaModFix amt="55000"/>
            </a:blip>
            <a:stretch>
              <a:fillRect/>
            </a:stretch>
          </a:blipFill>
        </p:spPr>
        <p:txBody>
          <a:bodyPr/>
          <a:lstStyle/>
          <a:p>
            <a:endParaRPr lang="en-US" sz="1200"/>
          </a:p>
        </p:txBody>
      </p:sp>
      <p:sp>
        <p:nvSpPr>
          <p:cNvPr id="12" name="TextBox 12"/>
          <p:cNvSpPr txBox="1"/>
          <p:nvPr/>
        </p:nvSpPr>
        <p:spPr>
          <a:xfrm>
            <a:off x="190784" y="760579"/>
            <a:ext cx="6247573" cy="385427"/>
          </a:xfrm>
          <a:prstGeom prst="rect">
            <a:avLst/>
          </a:prstGeom>
        </p:spPr>
        <p:txBody>
          <a:bodyPr lIns="0" tIns="0" rIns="0" bIns="0" rtlCol="0" anchor="t">
            <a:spAutoFit/>
          </a:bodyPr>
          <a:lstStyle/>
          <a:p>
            <a:pPr>
              <a:lnSpc>
                <a:spcPts val="3190"/>
              </a:lnSpc>
            </a:pPr>
            <a:r>
              <a:rPr lang="en-US" sz="2659" b="1">
                <a:solidFill>
                  <a:srgbClr val="2E2F94"/>
                </a:solidFill>
                <a:latin typeface="League Spartan"/>
                <a:ea typeface="League Spartan"/>
                <a:cs typeface="League Spartan"/>
                <a:sym typeface="League Spartan"/>
              </a:rPr>
              <a:t>HISTORY AND IMPACT</a:t>
            </a:r>
          </a:p>
        </p:txBody>
      </p:sp>
      <p:sp>
        <p:nvSpPr>
          <p:cNvPr id="13" name="TextBox 13"/>
          <p:cNvSpPr txBox="1"/>
          <p:nvPr/>
        </p:nvSpPr>
        <p:spPr>
          <a:xfrm>
            <a:off x="404993" y="1794092"/>
            <a:ext cx="8260582" cy="4515210"/>
          </a:xfrm>
          <a:prstGeom prst="rect">
            <a:avLst/>
          </a:prstGeom>
        </p:spPr>
        <p:txBody>
          <a:bodyPr wrap="square" lIns="0" tIns="0" rIns="0" bIns="0" rtlCol="0" anchor="t">
            <a:spAutoFit/>
          </a:bodyPr>
          <a:lstStyle/>
          <a:p>
            <a:pPr marL="416760" lvl="1" indent="-208380" algn="just">
              <a:lnSpc>
                <a:spcPts val="2702"/>
              </a:lnSpc>
              <a:buFont typeface="Arial"/>
              <a:buChar char="•"/>
            </a:pPr>
            <a:r>
              <a:rPr lang="en-US" sz="2800" dirty="0">
                <a:solidFill>
                  <a:srgbClr val="2E2F94"/>
                </a:solidFill>
                <a:latin typeface="Poppins"/>
                <a:ea typeface="Poppins"/>
                <a:cs typeface="Poppins"/>
                <a:sym typeface="Poppins"/>
              </a:rPr>
              <a:t>Founded in 1982, VICPP is Virginia’s largest faith-based advocacy organization. </a:t>
            </a:r>
          </a:p>
          <a:p>
            <a:pPr algn="just">
              <a:lnSpc>
                <a:spcPts val="2702"/>
              </a:lnSpc>
            </a:pPr>
            <a:endParaRPr lang="en-US" sz="2800" dirty="0">
              <a:solidFill>
                <a:srgbClr val="2E2F94"/>
              </a:solidFill>
              <a:latin typeface="Poppins"/>
              <a:ea typeface="Poppins"/>
              <a:cs typeface="Poppins"/>
              <a:sym typeface="Poppins"/>
            </a:endParaRPr>
          </a:p>
          <a:p>
            <a:pPr marL="416760" lvl="1" indent="-208380" algn="just">
              <a:lnSpc>
                <a:spcPts val="2702"/>
              </a:lnSpc>
              <a:buFont typeface="Arial"/>
              <a:buChar char="•"/>
            </a:pPr>
            <a:r>
              <a:rPr lang="en-US" sz="2800" dirty="0">
                <a:solidFill>
                  <a:srgbClr val="2E2F94"/>
                </a:solidFill>
                <a:latin typeface="Poppins"/>
                <a:ea typeface="Poppins"/>
                <a:cs typeface="Poppins"/>
                <a:sym typeface="Poppins"/>
              </a:rPr>
              <a:t>A non-profit, non-partisan, coalition of 25,000 members that includes 750 houses of worship, 1,000 clergy of all faiths, and many partner organizations, it is intentionally multi-faith, multi-racial and multi-generational. </a:t>
            </a:r>
          </a:p>
          <a:p>
            <a:pPr algn="just">
              <a:lnSpc>
                <a:spcPts val="2702"/>
              </a:lnSpc>
            </a:pPr>
            <a:endParaRPr lang="en-US" sz="2800" dirty="0">
              <a:solidFill>
                <a:srgbClr val="2E2F94"/>
              </a:solidFill>
              <a:latin typeface="Poppins"/>
              <a:ea typeface="Poppins"/>
              <a:cs typeface="Poppins"/>
              <a:sym typeface="Poppins"/>
            </a:endParaRPr>
          </a:p>
          <a:p>
            <a:pPr marL="416760" lvl="1" indent="-208380" algn="just">
              <a:lnSpc>
                <a:spcPts val="2702"/>
              </a:lnSpc>
              <a:buFont typeface="Arial"/>
              <a:buChar char="•"/>
            </a:pPr>
            <a:r>
              <a:rPr lang="en-US" sz="2800" dirty="0">
                <a:solidFill>
                  <a:srgbClr val="2E2F94"/>
                </a:solidFill>
                <a:latin typeface="Poppins"/>
                <a:ea typeface="Poppins"/>
                <a:cs typeface="Poppins"/>
                <a:sym typeface="Poppins"/>
              </a:rPr>
              <a:t>VICPP has 10 staff members, 200 volunteers and interns, and is governed by 28 volunteer board members.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BB253-C2E7-6F41-CD8C-2439CE5686B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09134FE6-28E7-5EF6-C1F3-EB44FA4C4934}"/>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dirty="0"/>
          </a:p>
        </p:txBody>
      </p:sp>
      <p:grpSp>
        <p:nvGrpSpPr>
          <p:cNvPr id="3" name="Group 3">
            <a:extLst>
              <a:ext uri="{FF2B5EF4-FFF2-40B4-BE49-F238E27FC236}">
                <a16:creationId xmlns:a16="http://schemas.microsoft.com/office/drawing/2014/main" id="{8FA9AD6C-AB19-33A8-EFA7-E3508D8DCBD6}"/>
              </a:ext>
            </a:extLst>
          </p:cNvPr>
          <p:cNvGrpSpPr/>
          <p:nvPr/>
        </p:nvGrpSpPr>
        <p:grpSpPr>
          <a:xfrm>
            <a:off x="93785" y="733958"/>
            <a:ext cx="7467600" cy="1033513"/>
            <a:chOff x="0" y="0"/>
            <a:chExt cx="2950163" cy="408301"/>
          </a:xfrm>
        </p:grpSpPr>
        <p:sp>
          <p:nvSpPr>
            <p:cNvPr id="4" name="Freeform 4">
              <a:extLst>
                <a:ext uri="{FF2B5EF4-FFF2-40B4-BE49-F238E27FC236}">
                  <a16:creationId xmlns:a16="http://schemas.microsoft.com/office/drawing/2014/main" id="{6406130F-D8A1-B88D-D195-702E294E5CF8}"/>
                </a:ext>
              </a:extLst>
            </p:cNvPr>
            <p:cNvSpPr/>
            <p:nvPr/>
          </p:nvSpPr>
          <p:spPr>
            <a:xfrm>
              <a:off x="0" y="0"/>
              <a:ext cx="2950163" cy="408301"/>
            </a:xfrm>
            <a:custGeom>
              <a:avLst/>
              <a:gdLst/>
              <a:ahLst/>
              <a:cxnLst/>
              <a:rect l="l" t="t" r="r" b="b"/>
              <a:pathLst>
                <a:path w="2950163" h="408301">
                  <a:moveTo>
                    <a:pt x="63586" y="0"/>
                  </a:moveTo>
                  <a:lnTo>
                    <a:pt x="2886577" y="0"/>
                  </a:lnTo>
                  <a:cubicBezTo>
                    <a:pt x="2903441" y="0"/>
                    <a:pt x="2919614" y="6699"/>
                    <a:pt x="2931539" y="18624"/>
                  </a:cubicBezTo>
                  <a:cubicBezTo>
                    <a:pt x="2943464" y="30549"/>
                    <a:pt x="2950163" y="46722"/>
                    <a:pt x="2950163" y="63586"/>
                  </a:cubicBezTo>
                  <a:lnTo>
                    <a:pt x="2950163" y="344715"/>
                  </a:lnTo>
                  <a:cubicBezTo>
                    <a:pt x="2950163" y="361579"/>
                    <a:pt x="2943464" y="377753"/>
                    <a:pt x="2931539" y="389677"/>
                  </a:cubicBezTo>
                  <a:cubicBezTo>
                    <a:pt x="2919614" y="401602"/>
                    <a:pt x="2903441" y="408301"/>
                    <a:pt x="2886577" y="408301"/>
                  </a:cubicBezTo>
                  <a:lnTo>
                    <a:pt x="63586" y="408301"/>
                  </a:lnTo>
                  <a:cubicBezTo>
                    <a:pt x="46722" y="408301"/>
                    <a:pt x="30549" y="401602"/>
                    <a:pt x="18624" y="389677"/>
                  </a:cubicBezTo>
                  <a:cubicBezTo>
                    <a:pt x="6699" y="377753"/>
                    <a:pt x="0" y="361579"/>
                    <a:pt x="0" y="344715"/>
                  </a:cubicBezTo>
                  <a:lnTo>
                    <a:pt x="0" y="63586"/>
                  </a:lnTo>
                  <a:cubicBezTo>
                    <a:pt x="0" y="46722"/>
                    <a:pt x="6699" y="30549"/>
                    <a:pt x="18624" y="18624"/>
                  </a:cubicBezTo>
                  <a:cubicBezTo>
                    <a:pt x="30549" y="6699"/>
                    <a:pt x="46722" y="0"/>
                    <a:pt x="63586" y="0"/>
                  </a:cubicBezTo>
                  <a:close/>
                </a:path>
              </a:pathLst>
            </a:custGeom>
            <a:solidFill>
              <a:srgbClr val="F3CA42"/>
            </a:solidFill>
          </p:spPr>
          <p:txBody>
            <a:bodyPr/>
            <a:lstStyle/>
            <a:p>
              <a:endParaRPr lang="en-US" sz="1200"/>
            </a:p>
          </p:txBody>
        </p:sp>
        <p:sp>
          <p:nvSpPr>
            <p:cNvPr id="5" name="TextBox 5">
              <a:extLst>
                <a:ext uri="{FF2B5EF4-FFF2-40B4-BE49-F238E27FC236}">
                  <a16:creationId xmlns:a16="http://schemas.microsoft.com/office/drawing/2014/main" id="{8797B309-412F-55DE-1FB8-5EEAEC3D4CE8}"/>
                </a:ext>
              </a:extLst>
            </p:cNvPr>
            <p:cNvSpPr txBox="1"/>
            <p:nvPr/>
          </p:nvSpPr>
          <p:spPr>
            <a:xfrm>
              <a:off x="0" y="-57150"/>
              <a:ext cx="2950163" cy="465451"/>
            </a:xfrm>
            <a:prstGeom prst="rect">
              <a:avLst/>
            </a:prstGeom>
          </p:spPr>
          <p:txBody>
            <a:bodyPr lIns="33867" tIns="33867" rIns="33867" bIns="33867" rtlCol="0" anchor="ctr"/>
            <a:lstStyle/>
            <a:p>
              <a:pPr algn="ctr">
                <a:lnSpc>
                  <a:spcPts val="1773"/>
                </a:lnSpc>
              </a:pPr>
              <a:endParaRPr sz="1200"/>
            </a:p>
          </p:txBody>
        </p:sp>
      </p:grpSp>
      <p:grpSp>
        <p:nvGrpSpPr>
          <p:cNvPr id="6" name="Group 6">
            <a:extLst>
              <a:ext uri="{FF2B5EF4-FFF2-40B4-BE49-F238E27FC236}">
                <a16:creationId xmlns:a16="http://schemas.microsoft.com/office/drawing/2014/main" id="{489166E2-3468-E631-3456-83DFFC236D62}"/>
              </a:ext>
            </a:extLst>
          </p:cNvPr>
          <p:cNvGrpSpPr/>
          <p:nvPr/>
        </p:nvGrpSpPr>
        <p:grpSpPr>
          <a:xfrm>
            <a:off x="-333069" y="6555699"/>
            <a:ext cx="12994208" cy="629923"/>
            <a:chOff x="0" y="0"/>
            <a:chExt cx="5133514" cy="248858"/>
          </a:xfrm>
        </p:grpSpPr>
        <p:sp>
          <p:nvSpPr>
            <p:cNvPr id="7" name="Freeform 7">
              <a:extLst>
                <a:ext uri="{FF2B5EF4-FFF2-40B4-BE49-F238E27FC236}">
                  <a16:creationId xmlns:a16="http://schemas.microsoft.com/office/drawing/2014/main" id="{A5F4A97A-DB72-2369-E104-9D774CE21675}"/>
                </a:ext>
              </a:extLst>
            </p:cNvPr>
            <p:cNvSpPr/>
            <p:nvPr/>
          </p:nvSpPr>
          <p:spPr>
            <a:xfrm>
              <a:off x="0" y="0"/>
              <a:ext cx="5133514" cy="248858"/>
            </a:xfrm>
            <a:custGeom>
              <a:avLst/>
              <a:gdLst/>
              <a:ahLst/>
              <a:cxnLst/>
              <a:rect l="l" t="t" r="r" b="b"/>
              <a:pathLst>
                <a:path w="5133514" h="248858">
                  <a:moveTo>
                    <a:pt x="0" y="0"/>
                  </a:moveTo>
                  <a:lnTo>
                    <a:pt x="5133514" y="0"/>
                  </a:lnTo>
                  <a:lnTo>
                    <a:pt x="5133514" y="248858"/>
                  </a:lnTo>
                  <a:lnTo>
                    <a:pt x="0" y="248858"/>
                  </a:lnTo>
                  <a:close/>
                </a:path>
              </a:pathLst>
            </a:custGeom>
            <a:solidFill>
              <a:srgbClr val="F3CA42"/>
            </a:solidFill>
          </p:spPr>
          <p:txBody>
            <a:bodyPr/>
            <a:lstStyle/>
            <a:p>
              <a:endParaRPr lang="en-US" sz="1200"/>
            </a:p>
          </p:txBody>
        </p:sp>
        <p:sp>
          <p:nvSpPr>
            <p:cNvPr id="8" name="TextBox 8">
              <a:extLst>
                <a:ext uri="{FF2B5EF4-FFF2-40B4-BE49-F238E27FC236}">
                  <a16:creationId xmlns:a16="http://schemas.microsoft.com/office/drawing/2014/main" id="{C30BD446-9937-26E3-6037-EDBBD844A808}"/>
                </a:ext>
              </a:extLst>
            </p:cNvPr>
            <p:cNvSpPr txBox="1"/>
            <p:nvPr/>
          </p:nvSpPr>
          <p:spPr>
            <a:xfrm>
              <a:off x="0" y="-57150"/>
              <a:ext cx="5133514" cy="306008"/>
            </a:xfrm>
            <a:prstGeom prst="rect">
              <a:avLst/>
            </a:prstGeom>
          </p:spPr>
          <p:txBody>
            <a:bodyPr lIns="33867" tIns="33867" rIns="33867" bIns="33867" rtlCol="0" anchor="ctr"/>
            <a:lstStyle/>
            <a:p>
              <a:pPr algn="ctr">
                <a:lnSpc>
                  <a:spcPts val="1773"/>
                </a:lnSpc>
              </a:pPr>
              <a:endParaRPr sz="1200"/>
            </a:p>
          </p:txBody>
        </p:sp>
      </p:grpSp>
      <p:grpSp>
        <p:nvGrpSpPr>
          <p:cNvPr id="9" name="Group 9">
            <a:extLst>
              <a:ext uri="{FF2B5EF4-FFF2-40B4-BE49-F238E27FC236}">
                <a16:creationId xmlns:a16="http://schemas.microsoft.com/office/drawing/2014/main" id="{B65CDFA4-D0AD-E059-7AF3-9A4B25CEAA33}"/>
              </a:ext>
            </a:extLst>
          </p:cNvPr>
          <p:cNvGrpSpPr/>
          <p:nvPr/>
        </p:nvGrpSpPr>
        <p:grpSpPr>
          <a:xfrm>
            <a:off x="7645780" y="-1332952"/>
            <a:ext cx="6612717" cy="7888651"/>
            <a:chOff x="0" y="0"/>
            <a:chExt cx="6213107" cy="7411936"/>
          </a:xfrm>
        </p:grpSpPr>
        <p:sp>
          <p:nvSpPr>
            <p:cNvPr id="10" name="Freeform 10">
              <a:extLst>
                <a:ext uri="{FF2B5EF4-FFF2-40B4-BE49-F238E27FC236}">
                  <a16:creationId xmlns:a16="http://schemas.microsoft.com/office/drawing/2014/main" id="{7F0C5365-867D-CF12-BF2C-58882CFDB67E}"/>
                </a:ext>
              </a:extLst>
            </p:cNvPr>
            <p:cNvSpPr/>
            <p:nvPr/>
          </p:nvSpPr>
          <p:spPr>
            <a:xfrm>
              <a:off x="-55753" y="0"/>
              <a:ext cx="6268847" cy="7411847"/>
            </a:xfrm>
            <a:custGeom>
              <a:avLst/>
              <a:gdLst/>
              <a:ahLst/>
              <a:cxnLst/>
              <a:rect l="l" t="t" r="r" b="b"/>
              <a:pathLst>
                <a:path w="6268847" h="7411847">
                  <a:moveTo>
                    <a:pt x="2342388" y="0"/>
                  </a:moveTo>
                  <a:cubicBezTo>
                    <a:pt x="2237613" y="21717"/>
                    <a:pt x="2144268" y="84328"/>
                    <a:pt x="2084578" y="175895"/>
                  </a:cubicBezTo>
                  <a:lnTo>
                    <a:pt x="121793" y="3185033"/>
                  </a:lnTo>
                  <a:cubicBezTo>
                    <a:pt x="0" y="3371723"/>
                    <a:pt x="51308" y="3621659"/>
                    <a:pt x="236855" y="3745230"/>
                  </a:cubicBezTo>
                  <a:lnTo>
                    <a:pt x="5637149" y="7343013"/>
                  </a:lnTo>
                  <a:cubicBezTo>
                    <a:pt x="5708142" y="7390257"/>
                    <a:pt x="5785485" y="7411847"/>
                    <a:pt x="5860796" y="7411847"/>
                  </a:cubicBezTo>
                  <a:lnTo>
                    <a:pt x="5861812" y="7411847"/>
                  </a:lnTo>
                  <a:cubicBezTo>
                    <a:pt x="6072886" y="7411593"/>
                    <a:pt x="6268847" y="7243699"/>
                    <a:pt x="6268847" y="7004812"/>
                  </a:cubicBezTo>
                  <a:lnTo>
                    <a:pt x="6268847" y="397891"/>
                  </a:lnTo>
                  <a:cubicBezTo>
                    <a:pt x="6268847" y="201803"/>
                    <a:pt x="6130036" y="38227"/>
                    <a:pt x="5945378" y="0"/>
                  </a:cubicBezTo>
                  <a:close/>
                </a:path>
              </a:pathLst>
            </a:custGeom>
            <a:solidFill>
              <a:srgbClr val="F3CA42"/>
            </a:solidFill>
            <a:ln w="12700">
              <a:solidFill>
                <a:srgbClr val="000000"/>
              </a:solidFill>
            </a:ln>
          </p:spPr>
          <p:txBody>
            <a:bodyPr/>
            <a:lstStyle/>
            <a:p>
              <a:endParaRPr lang="en-US" sz="1200"/>
            </a:p>
          </p:txBody>
        </p:sp>
      </p:grpSp>
      <p:sp>
        <p:nvSpPr>
          <p:cNvPr id="11" name="Freeform 11">
            <a:extLst>
              <a:ext uri="{FF2B5EF4-FFF2-40B4-BE49-F238E27FC236}">
                <a16:creationId xmlns:a16="http://schemas.microsoft.com/office/drawing/2014/main" id="{46369C7D-280F-A9AE-76DF-D12A72C5CF2E}"/>
              </a:ext>
            </a:extLst>
          </p:cNvPr>
          <p:cNvSpPr/>
          <p:nvPr/>
        </p:nvSpPr>
        <p:spPr>
          <a:xfrm rot="-4357799">
            <a:off x="6945583" y="904779"/>
            <a:ext cx="3831833" cy="182012"/>
          </a:xfrm>
          <a:custGeom>
            <a:avLst/>
            <a:gdLst/>
            <a:ahLst/>
            <a:cxnLst/>
            <a:rect l="l" t="t" r="r" b="b"/>
            <a:pathLst>
              <a:path w="5747750" h="273018">
                <a:moveTo>
                  <a:pt x="0" y="0"/>
                </a:moveTo>
                <a:lnTo>
                  <a:pt x="5747750" y="0"/>
                </a:lnTo>
                <a:lnTo>
                  <a:pt x="5747750" y="273018"/>
                </a:lnTo>
                <a:lnTo>
                  <a:pt x="0" y="273018"/>
                </a:lnTo>
                <a:lnTo>
                  <a:pt x="0" y="0"/>
                </a:lnTo>
                <a:close/>
              </a:path>
            </a:pathLst>
          </a:custGeom>
          <a:blipFill>
            <a:blip r:embed="rId3">
              <a:alphaModFix amt="55000"/>
            </a:blip>
            <a:stretch>
              <a:fillRect/>
            </a:stretch>
          </a:blipFill>
        </p:spPr>
        <p:txBody>
          <a:bodyPr/>
          <a:lstStyle/>
          <a:p>
            <a:endParaRPr lang="en-US" sz="1200"/>
          </a:p>
        </p:txBody>
      </p:sp>
      <p:sp>
        <p:nvSpPr>
          <p:cNvPr id="12" name="TextBox 12">
            <a:extLst>
              <a:ext uri="{FF2B5EF4-FFF2-40B4-BE49-F238E27FC236}">
                <a16:creationId xmlns:a16="http://schemas.microsoft.com/office/drawing/2014/main" id="{7361FCCE-3E7E-D72C-77B8-4E45A20C68AD}"/>
              </a:ext>
            </a:extLst>
          </p:cNvPr>
          <p:cNvSpPr txBox="1"/>
          <p:nvPr/>
        </p:nvSpPr>
        <p:spPr>
          <a:xfrm>
            <a:off x="285068" y="998413"/>
            <a:ext cx="7264167" cy="477823"/>
          </a:xfrm>
          <a:prstGeom prst="rect">
            <a:avLst/>
          </a:prstGeom>
        </p:spPr>
        <p:txBody>
          <a:bodyPr wrap="square" lIns="0" tIns="0" rIns="0" bIns="0" rtlCol="0" anchor="t">
            <a:spAutoFit/>
          </a:bodyPr>
          <a:lstStyle/>
          <a:p>
            <a:pPr>
              <a:lnSpc>
                <a:spcPts val="3360"/>
              </a:lnSpc>
            </a:pPr>
            <a:r>
              <a:rPr lang="en-US" sz="4200" b="1" dirty="0">
                <a:solidFill>
                  <a:srgbClr val="2E2F94"/>
                </a:solidFill>
                <a:latin typeface="Poppins" panose="00000500000000000000" pitchFamily="2" charset="0"/>
                <a:ea typeface="League Spartan"/>
                <a:cs typeface="Poppins" panose="00000500000000000000" pitchFamily="2" charset="0"/>
                <a:sym typeface="League Spartan"/>
              </a:rPr>
              <a:t>VICPP THEORY OF CHANGE</a:t>
            </a:r>
          </a:p>
        </p:txBody>
      </p:sp>
      <p:sp>
        <p:nvSpPr>
          <p:cNvPr id="13" name="TextBox 13">
            <a:extLst>
              <a:ext uri="{FF2B5EF4-FFF2-40B4-BE49-F238E27FC236}">
                <a16:creationId xmlns:a16="http://schemas.microsoft.com/office/drawing/2014/main" id="{22D9B39C-5D68-AA03-FAD2-F29A31A652B7}"/>
              </a:ext>
            </a:extLst>
          </p:cNvPr>
          <p:cNvSpPr txBox="1"/>
          <p:nvPr/>
        </p:nvSpPr>
        <p:spPr>
          <a:xfrm>
            <a:off x="184289" y="2646293"/>
            <a:ext cx="7549235" cy="3837076"/>
          </a:xfrm>
          <a:prstGeom prst="rect">
            <a:avLst/>
          </a:prstGeom>
        </p:spPr>
        <p:txBody>
          <a:bodyPr wrap="square" lIns="0" tIns="0" rIns="0" bIns="0" rtlCol="0" anchor="t">
            <a:spAutoFit/>
          </a:bodyPr>
          <a:lstStyle/>
          <a:p>
            <a:pPr marL="0" lvl="1" algn="just">
              <a:lnSpc>
                <a:spcPts val="2700"/>
              </a:lnSpc>
            </a:pPr>
            <a:r>
              <a:rPr lang="en-US" sz="3200" dirty="0">
                <a:latin typeface="Poppins" panose="00000500000000000000" pitchFamily="2" charset="0"/>
                <a:cs typeface="Poppins" panose="00000500000000000000" pitchFamily="2" charset="0"/>
              </a:rPr>
              <a:t>is a map of how faith-rooted organizing becomes durable change in Virginia. It shows why our work matters, how it fits together, and what must shift for all Virginians to experience economic, racial, and social justice. Think of it as a storyline: who we work with, what we do, what changes first, what conditions become possible, and the future we are aiming for.</a:t>
            </a:r>
            <a:endParaRPr lang="en-US" sz="3200" dirty="0">
              <a:solidFill>
                <a:srgbClr val="2E2F94"/>
              </a:solidFill>
              <a:latin typeface="Poppins" panose="00000500000000000000" pitchFamily="2" charset="0"/>
              <a:ea typeface="Poppins"/>
              <a:cs typeface="Poppins" panose="00000500000000000000" pitchFamily="2" charset="0"/>
            </a:endParaRPr>
          </a:p>
        </p:txBody>
      </p:sp>
    </p:spTree>
    <p:extLst>
      <p:ext uri="{BB962C8B-B14F-4D97-AF65-F5344CB8AC3E}">
        <p14:creationId xmlns:p14="http://schemas.microsoft.com/office/powerpoint/2010/main" val="2448166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p:cNvGrpSpPr/>
          <p:nvPr/>
        </p:nvGrpSpPr>
        <p:grpSpPr>
          <a:xfrm>
            <a:off x="857435" y="2845255"/>
            <a:ext cx="10543380" cy="2906851"/>
            <a:chOff x="0" y="0"/>
            <a:chExt cx="4165286" cy="1148385"/>
          </a:xfrm>
        </p:grpSpPr>
        <p:sp>
          <p:nvSpPr>
            <p:cNvPr id="6" name="Freeform 6"/>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p:cNvGrpSpPr/>
          <p:nvPr/>
        </p:nvGrpSpPr>
        <p:grpSpPr>
          <a:xfrm>
            <a:off x="2739176" y="815639"/>
            <a:ext cx="7013006" cy="1384525"/>
            <a:chOff x="0" y="0"/>
            <a:chExt cx="2766987" cy="414374"/>
          </a:xfrm>
        </p:grpSpPr>
        <p:sp>
          <p:nvSpPr>
            <p:cNvPr id="9" name="Freeform 9"/>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p:cNvSpPr txBox="1"/>
          <p:nvPr/>
        </p:nvSpPr>
        <p:spPr>
          <a:xfrm>
            <a:off x="2872086" y="1144914"/>
            <a:ext cx="6740864" cy="572336"/>
          </a:xfrm>
          <a:prstGeom prst="rect">
            <a:avLst/>
          </a:prstGeom>
        </p:spPr>
        <p:txBody>
          <a:bodyPr wrap="square" lIns="0" tIns="0" rIns="0" bIns="0" rtlCol="0" anchor="t">
            <a:spAutoFit/>
          </a:bodyPr>
          <a:lstStyle/>
          <a:p>
            <a:pPr algn="ctr">
              <a:lnSpc>
                <a:spcPts val="4732"/>
              </a:lnSpc>
            </a:pPr>
            <a:r>
              <a:rPr lang="en-US" sz="3350" b="1" dirty="0">
                <a:solidFill>
                  <a:srgbClr val="2E2F94"/>
                </a:solidFill>
                <a:latin typeface="Poppins" panose="00000500000000000000" pitchFamily="2" charset="0"/>
                <a:ea typeface="League Spartan"/>
                <a:cs typeface="Poppins" panose="00000500000000000000" pitchFamily="2" charset="0"/>
                <a:sym typeface="League Spartan"/>
              </a:rPr>
              <a:t>We envision…</a:t>
            </a:r>
            <a:r>
              <a:rPr lang="en-US" sz="3350" b="1" dirty="0">
                <a:solidFill>
                  <a:srgbClr val="2E2F94"/>
                </a:solidFill>
                <a:latin typeface="Poppins" panose="00000500000000000000" pitchFamily="2" charset="0"/>
                <a:ea typeface="League Spartan"/>
                <a:cs typeface="Poppins" panose="00000500000000000000" pitchFamily="2" charset="0"/>
              </a:rPr>
              <a:t> </a:t>
            </a:r>
          </a:p>
        </p:txBody>
      </p:sp>
      <p:sp>
        <p:nvSpPr>
          <p:cNvPr id="14" name="TextBox 14"/>
          <p:cNvSpPr txBox="1"/>
          <p:nvPr/>
        </p:nvSpPr>
        <p:spPr>
          <a:xfrm>
            <a:off x="958273" y="3470721"/>
            <a:ext cx="10275453" cy="1568635"/>
          </a:xfrm>
          <a:prstGeom prst="rect">
            <a:avLst/>
          </a:prstGeom>
        </p:spPr>
        <p:txBody>
          <a:bodyPr wrap="square" lIns="0" tIns="0" rIns="0" bIns="0" rtlCol="0" anchor="t">
            <a:spAutoFit/>
          </a:bodyPr>
          <a:lstStyle/>
          <a:p>
            <a:pPr algn="ctr">
              <a:lnSpc>
                <a:spcPts val="4013"/>
              </a:lnSpc>
              <a:spcBef>
                <a:spcPct val="0"/>
              </a:spcBef>
            </a:pPr>
            <a:r>
              <a:rPr lang="en-US" sz="4400" dirty="0">
                <a:latin typeface="Poppins" panose="00000500000000000000" pitchFamily="2" charset="0"/>
                <a:cs typeface="Poppins" panose="00000500000000000000" pitchFamily="2" charset="0"/>
              </a:rPr>
              <a:t>A future where all Virginians experience economic, racial, and social justice. </a:t>
            </a:r>
            <a:endParaRPr lang="en-US" sz="4400" dirty="0">
              <a:solidFill>
                <a:srgbClr val="2E2F94"/>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1032441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E21EC3-259D-37E4-683F-09D2D434A6DB}"/>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E2F9EF13-328B-0A3F-1E98-70F69C86D490}"/>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9FD2896F-73CC-2B76-DF14-A30C27C9105F}"/>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3BE32CAF-8E34-A890-BFC9-5396BF63A082}"/>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BD2DCABC-E17D-1FC9-97F6-1DE01A7AACC1}"/>
              </a:ext>
            </a:extLst>
          </p:cNvPr>
          <p:cNvGrpSpPr/>
          <p:nvPr/>
        </p:nvGrpSpPr>
        <p:grpSpPr>
          <a:xfrm>
            <a:off x="857435" y="2845255"/>
            <a:ext cx="10543380" cy="2906851"/>
            <a:chOff x="0" y="0"/>
            <a:chExt cx="4165286" cy="1148385"/>
          </a:xfrm>
        </p:grpSpPr>
        <p:sp>
          <p:nvSpPr>
            <p:cNvPr id="6" name="Freeform 6">
              <a:extLst>
                <a:ext uri="{FF2B5EF4-FFF2-40B4-BE49-F238E27FC236}">
                  <a16:creationId xmlns:a16="http://schemas.microsoft.com/office/drawing/2014/main" id="{31C6E8A8-0FD0-08B5-25B0-89FB8A940EA2}"/>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C36750F3-7C55-BD64-5A44-F41F5DC2632F}"/>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21ACE5BC-25E7-6748-09C7-563C32BD7439}"/>
              </a:ext>
            </a:extLst>
          </p:cNvPr>
          <p:cNvGrpSpPr/>
          <p:nvPr/>
        </p:nvGrpSpPr>
        <p:grpSpPr>
          <a:xfrm>
            <a:off x="2739176" y="815639"/>
            <a:ext cx="7013006" cy="1384525"/>
            <a:chOff x="0" y="0"/>
            <a:chExt cx="2766987" cy="414374"/>
          </a:xfrm>
        </p:grpSpPr>
        <p:sp>
          <p:nvSpPr>
            <p:cNvPr id="9" name="Freeform 9">
              <a:extLst>
                <a:ext uri="{FF2B5EF4-FFF2-40B4-BE49-F238E27FC236}">
                  <a16:creationId xmlns:a16="http://schemas.microsoft.com/office/drawing/2014/main" id="{6647A549-BE51-B729-F6FF-419347DB3F0E}"/>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94905D73-A007-61C8-56D8-D39CE54E65E9}"/>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39B2288B-A9C8-2655-5D7F-90C21330880C}"/>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5727BF15-864F-AA81-869E-DF718CFAFA86}"/>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91202311-383E-A1E5-9DC9-8EB1C1629AA5}"/>
              </a:ext>
            </a:extLst>
          </p:cNvPr>
          <p:cNvSpPr txBox="1"/>
          <p:nvPr/>
        </p:nvSpPr>
        <p:spPr>
          <a:xfrm>
            <a:off x="2872086" y="1144914"/>
            <a:ext cx="6740864" cy="572336"/>
          </a:xfrm>
          <a:prstGeom prst="rect">
            <a:avLst/>
          </a:prstGeom>
        </p:spPr>
        <p:txBody>
          <a:bodyPr wrap="square" lIns="0" tIns="0" rIns="0" bIns="0" rtlCol="0" anchor="t">
            <a:spAutoFit/>
          </a:bodyPr>
          <a:lstStyle/>
          <a:p>
            <a:pPr algn="ctr">
              <a:lnSpc>
                <a:spcPts val="4732"/>
              </a:lnSpc>
            </a:pPr>
            <a:r>
              <a:rPr lang="en-US" sz="3350" b="1" dirty="0">
                <a:solidFill>
                  <a:srgbClr val="2E2F94"/>
                </a:solidFill>
                <a:latin typeface="Poppins" panose="00000500000000000000" pitchFamily="2" charset="0"/>
                <a:ea typeface="League Spartan"/>
                <a:cs typeface="Poppins" panose="00000500000000000000" pitchFamily="2" charset="0"/>
                <a:sym typeface="League Spartan"/>
              </a:rPr>
              <a:t>This will take…</a:t>
            </a:r>
            <a:r>
              <a:rPr lang="en-US" sz="3350" b="1" dirty="0">
                <a:solidFill>
                  <a:srgbClr val="2E2F94"/>
                </a:solidFill>
                <a:latin typeface="Poppins" panose="00000500000000000000" pitchFamily="2" charset="0"/>
                <a:ea typeface="League Spartan"/>
                <a:cs typeface="Poppins" panose="00000500000000000000" pitchFamily="2" charset="0"/>
              </a:rPr>
              <a:t> </a:t>
            </a:r>
          </a:p>
        </p:txBody>
      </p:sp>
      <p:sp>
        <p:nvSpPr>
          <p:cNvPr id="14" name="TextBox 14">
            <a:extLst>
              <a:ext uri="{FF2B5EF4-FFF2-40B4-BE49-F238E27FC236}">
                <a16:creationId xmlns:a16="http://schemas.microsoft.com/office/drawing/2014/main" id="{D786FDD3-C255-5774-E4B9-E147813160B8}"/>
              </a:ext>
            </a:extLst>
          </p:cNvPr>
          <p:cNvSpPr txBox="1"/>
          <p:nvPr/>
        </p:nvSpPr>
        <p:spPr>
          <a:xfrm>
            <a:off x="991398" y="3429000"/>
            <a:ext cx="10275453" cy="1554272"/>
          </a:xfrm>
          <a:prstGeom prst="rect">
            <a:avLst/>
          </a:prstGeom>
        </p:spPr>
        <p:txBody>
          <a:bodyPr wrap="square" lIns="0" tIns="0" rIns="0" bIns="0" rtlCol="0" anchor="t">
            <a:spAutoFit/>
          </a:bodyPr>
          <a:lstStyle/>
          <a:p>
            <a:pPr algn="ctr">
              <a:lnSpc>
                <a:spcPts val="4013"/>
              </a:lnSpc>
              <a:spcBef>
                <a:spcPct val="0"/>
              </a:spcBef>
            </a:pPr>
            <a:r>
              <a:rPr lang="en-US" sz="4000" dirty="0">
                <a:latin typeface="Poppins" panose="00000500000000000000" pitchFamily="2" charset="0"/>
                <a:cs typeface="Poppins" panose="00000500000000000000" pitchFamily="2" charset="0"/>
              </a:rPr>
              <a:t>People of faith and goodwill being informed, equipped, and mobilized to pursue just legislative policies. </a:t>
            </a:r>
            <a:endParaRPr lang="en-US" sz="4000" dirty="0">
              <a:solidFill>
                <a:srgbClr val="2E2F94"/>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281179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5C3C23-C8A4-19ED-EEF3-7E09022F0285}"/>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BBB4E2FE-E7D9-1A5E-54F3-E7C426D95760}"/>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18E53C8E-C130-0F1D-2444-9E0A46ABFA8B}"/>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84833075-1A80-B292-10BC-C144F562A036}"/>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A1548237-A417-66E1-4104-A942F487742E}"/>
              </a:ext>
            </a:extLst>
          </p:cNvPr>
          <p:cNvGrpSpPr/>
          <p:nvPr/>
        </p:nvGrpSpPr>
        <p:grpSpPr>
          <a:xfrm>
            <a:off x="857435" y="2845255"/>
            <a:ext cx="10543380" cy="3506384"/>
            <a:chOff x="0" y="0"/>
            <a:chExt cx="4165286" cy="1148385"/>
          </a:xfrm>
        </p:grpSpPr>
        <p:sp>
          <p:nvSpPr>
            <p:cNvPr id="6" name="Freeform 6">
              <a:extLst>
                <a:ext uri="{FF2B5EF4-FFF2-40B4-BE49-F238E27FC236}">
                  <a16:creationId xmlns:a16="http://schemas.microsoft.com/office/drawing/2014/main" id="{20273477-BFF8-8EF7-1A98-F4226CB946F6}"/>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710E67E7-7903-6D8D-53D8-53596C5E4EA1}"/>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704B5F63-B743-35AD-AFB4-70150CC62614}"/>
              </a:ext>
            </a:extLst>
          </p:cNvPr>
          <p:cNvGrpSpPr/>
          <p:nvPr/>
        </p:nvGrpSpPr>
        <p:grpSpPr>
          <a:xfrm>
            <a:off x="2739176" y="815639"/>
            <a:ext cx="7013006" cy="1384525"/>
            <a:chOff x="0" y="0"/>
            <a:chExt cx="2766987" cy="414374"/>
          </a:xfrm>
        </p:grpSpPr>
        <p:sp>
          <p:nvSpPr>
            <p:cNvPr id="9" name="Freeform 9">
              <a:extLst>
                <a:ext uri="{FF2B5EF4-FFF2-40B4-BE49-F238E27FC236}">
                  <a16:creationId xmlns:a16="http://schemas.microsoft.com/office/drawing/2014/main" id="{F3AA4148-9620-FC0B-78C2-8AF8CEBB2B98}"/>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31C4EE16-B15C-3965-4267-7D68FBE25876}"/>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59893243-A433-345A-A24F-F5BAEC6744CC}"/>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550C768F-3081-6045-5830-A5ED16EB55EF}"/>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60AE5222-6B0D-4F4F-1D12-E7BF9C6F911F}"/>
              </a:ext>
            </a:extLst>
          </p:cNvPr>
          <p:cNvSpPr txBox="1"/>
          <p:nvPr/>
        </p:nvSpPr>
        <p:spPr>
          <a:xfrm>
            <a:off x="2872086" y="908939"/>
            <a:ext cx="6740864" cy="1168205"/>
          </a:xfrm>
          <a:prstGeom prst="rect">
            <a:avLst/>
          </a:prstGeom>
        </p:spPr>
        <p:txBody>
          <a:bodyPr wrap="square" lIns="0" tIns="0" rIns="0" bIns="0" rtlCol="0" anchor="t">
            <a:spAutoFit/>
          </a:bodyPr>
          <a:lstStyle/>
          <a:p>
            <a:pPr algn="ctr">
              <a:lnSpc>
                <a:spcPts val="4732"/>
              </a:lnSpc>
            </a:pPr>
            <a:r>
              <a:rPr lang="en-US" sz="3350" b="1" dirty="0">
                <a:solidFill>
                  <a:srgbClr val="2E2F94"/>
                </a:solidFill>
                <a:latin typeface="Poppins" panose="00000500000000000000" pitchFamily="2" charset="0"/>
                <a:ea typeface="League Spartan"/>
                <a:cs typeface="Poppins" panose="00000500000000000000" pitchFamily="2" charset="0"/>
                <a:sym typeface="League Spartan"/>
              </a:rPr>
              <a:t>We will know we are successful when…</a:t>
            </a:r>
            <a:r>
              <a:rPr lang="en-US" sz="3350" b="1" dirty="0">
                <a:solidFill>
                  <a:srgbClr val="2E2F94"/>
                </a:solidFill>
                <a:latin typeface="Poppins" panose="00000500000000000000" pitchFamily="2" charset="0"/>
                <a:ea typeface="League Spartan"/>
                <a:cs typeface="Poppins" panose="00000500000000000000" pitchFamily="2" charset="0"/>
              </a:rPr>
              <a:t> </a:t>
            </a:r>
          </a:p>
        </p:txBody>
      </p:sp>
      <p:sp>
        <p:nvSpPr>
          <p:cNvPr id="14" name="TextBox 14">
            <a:extLst>
              <a:ext uri="{FF2B5EF4-FFF2-40B4-BE49-F238E27FC236}">
                <a16:creationId xmlns:a16="http://schemas.microsoft.com/office/drawing/2014/main" id="{6834E4BA-CCF9-0247-EE77-65F6AA861A7C}"/>
              </a:ext>
            </a:extLst>
          </p:cNvPr>
          <p:cNvSpPr txBox="1"/>
          <p:nvPr/>
        </p:nvSpPr>
        <p:spPr>
          <a:xfrm>
            <a:off x="962818" y="3050962"/>
            <a:ext cx="10275453" cy="3064429"/>
          </a:xfrm>
          <a:prstGeom prst="rect">
            <a:avLst/>
          </a:prstGeom>
        </p:spPr>
        <p:txBody>
          <a:bodyPr wrap="square" lIns="0" tIns="0" rIns="0" bIns="0" rtlCol="0" anchor="t">
            <a:spAutoFit/>
          </a:bodyPr>
          <a:lstStyle/>
          <a:p>
            <a:pPr algn="ctr">
              <a:lnSpc>
                <a:spcPts val="4013"/>
              </a:lnSpc>
              <a:spcBef>
                <a:spcPct val="0"/>
              </a:spcBef>
            </a:pPr>
            <a:r>
              <a:rPr lang="en-US" sz="3200" dirty="0">
                <a:solidFill>
                  <a:srgbClr val="2E2F94"/>
                </a:solidFill>
                <a:latin typeface="Poppins"/>
                <a:cs typeface="Poppins"/>
              </a:rPr>
              <a:t>..the following conditions are present in VA</a:t>
            </a:r>
          </a:p>
          <a:p>
            <a:pPr algn="ctr">
              <a:lnSpc>
                <a:spcPts val="4013"/>
              </a:lnSpc>
              <a:spcBef>
                <a:spcPct val="0"/>
              </a:spcBef>
            </a:pPr>
            <a:r>
              <a:rPr lang="en-US" sz="3200" b="1" dirty="0">
                <a:solidFill>
                  <a:srgbClr val="2E2F94"/>
                </a:solidFill>
                <a:latin typeface="Poppins"/>
                <a:cs typeface="Poppins"/>
              </a:rPr>
              <a:t>Economic Equity</a:t>
            </a:r>
          </a:p>
          <a:p>
            <a:pPr algn="ctr">
              <a:lnSpc>
                <a:spcPts val="4013"/>
              </a:lnSpc>
              <a:spcBef>
                <a:spcPct val="0"/>
              </a:spcBef>
            </a:pPr>
            <a:r>
              <a:rPr lang="en-US" sz="3200" b="1" dirty="0">
                <a:solidFill>
                  <a:srgbClr val="2E2F94"/>
                </a:solidFill>
                <a:latin typeface="Poppins"/>
                <a:cs typeface="Poppins"/>
              </a:rPr>
              <a:t>Racial Justice</a:t>
            </a:r>
          </a:p>
          <a:p>
            <a:pPr algn="ctr">
              <a:lnSpc>
                <a:spcPts val="4013"/>
              </a:lnSpc>
              <a:spcBef>
                <a:spcPct val="0"/>
              </a:spcBef>
            </a:pPr>
            <a:r>
              <a:rPr lang="en-US" sz="3200" b="1" dirty="0">
                <a:solidFill>
                  <a:srgbClr val="2E2F94"/>
                </a:solidFill>
                <a:latin typeface="Poppins"/>
                <a:cs typeface="Poppins"/>
              </a:rPr>
              <a:t>Social Justice</a:t>
            </a:r>
          </a:p>
          <a:p>
            <a:pPr algn="ctr">
              <a:lnSpc>
                <a:spcPts val="4013"/>
              </a:lnSpc>
              <a:spcBef>
                <a:spcPct val="0"/>
              </a:spcBef>
            </a:pPr>
            <a:r>
              <a:rPr lang="en-US" sz="3200" b="1" dirty="0">
                <a:solidFill>
                  <a:srgbClr val="2E2F94"/>
                </a:solidFill>
                <a:latin typeface="Poppins"/>
                <a:cs typeface="Poppins"/>
              </a:rPr>
              <a:t>Civic Power</a:t>
            </a:r>
          </a:p>
          <a:p>
            <a:pPr algn="ctr">
              <a:lnSpc>
                <a:spcPts val="4013"/>
              </a:lnSpc>
              <a:spcBef>
                <a:spcPct val="0"/>
              </a:spcBef>
            </a:pPr>
            <a:r>
              <a:rPr lang="en-US" sz="3200" b="1" dirty="0">
                <a:solidFill>
                  <a:srgbClr val="2E2F94"/>
                </a:solidFill>
                <a:latin typeface="Poppins"/>
                <a:cs typeface="Poppins"/>
              </a:rPr>
              <a:t>Faith and Values Alignment</a:t>
            </a:r>
          </a:p>
        </p:txBody>
      </p:sp>
    </p:spTree>
    <p:extLst>
      <p:ext uri="{BB962C8B-B14F-4D97-AF65-F5344CB8AC3E}">
        <p14:creationId xmlns:p14="http://schemas.microsoft.com/office/powerpoint/2010/main" val="1444855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A7EC3-60B5-7887-4CB5-8E7F99354D8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5F603696-83FB-F156-EF4F-E0A5152E27AA}"/>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5679E036-5275-48FB-31CC-9E9EC065261F}"/>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6CAF8798-DC4D-CD64-CD8B-FC77AB98FDA2}"/>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42FB6305-CC87-32D2-114C-8ACA0E64F242}"/>
              </a:ext>
            </a:extLst>
          </p:cNvPr>
          <p:cNvGrpSpPr/>
          <p:nvPr/>
        </p:nvGrpSpPr>
        <p:grpSpPr>
          <a:xfrm>
            <a:off x="857435" y="2845255"/>
            <a:ext cx="10543380" cy="3506384"/>
            <a:chOff x="0" y="0"/>
            <a:chExt cx="4165286" cy="1148385"/>
          </a:xfrm>
        </p:grpSpPr>
        <p:sp>
          <p:nvSpPr>
            <p:cNvPr id="6" name="Freeform 6">
              <a:extLst>
                <a:ext uri="{FF2B5EF4-FFF2-40B4-BE49-F238E27FC236}">
                  <a16:creationId xmlns:a16="http://schemas.microsoft.com/office/drawing/2014/main" id="{D9A4DAB8-1B27-8E03-F8D0-EEC9A78094C7}"/>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68A96E3D-23F8-A845-5F0D-11EC559B5A3A}"/>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8143CFDA-1982-DDCC-0CCA-640145E9A361}"/>
              </a:ext>
            </a:extLst>
          </p:cNvPr>
          <p:cNvGrpSpPr/>
          <p:nvPr/>
        </p:nvGrpSpPr>
        <p:grpSpPr>
          <a:xfrm>
            <a:off x="2739176" y="815639"/>
            <a:ext cx="7013006" cy="1384525"/>
            <a:chOff x="0" y="0"/>
            <a:chExt cx="2766987" cy="414374"/>
          </a:xfrm>
        </p:grpSpPr>
        <p:sp>
          <p:nvSpPr>
            <p:cNvPr id="9" name="Freeform 9">
              <a:extLst>
                <a:ext uri="{FF2B5EF4-FFF2-40B4-BE49-F238E27FC236}">
                  <a16:creationId xmlns:a16="http://schemas.microsoft.com/office/drawing/2014/main" id="{AFA5A088-4091-D25E-E2EB-19388AF1F932}"/>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2F5BB3DB-5BB2-FA6A-4CFD-1829429DDE41}"/>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C1A17420-F53B-8015-9142-B30D796246A1}"/>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8B219DB8-79D5-1748-5B44-F3E8723BC746}"/>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9D9E5B20-55C9-CCB9-8C06-04371DAD68FB}"/>
              </a:ext>
            </a:extLst>
          </p:cNvPr>
          <p:cNvSpPr txBox="1"/>
          <p:nvPr/>
        </p:nvSpPr>
        <p:spPr>
          <a:xfrm>
            <a:off x="2872086" y="908939"/>
            <a:ext cx="6740864" cy="1168205"/>
          </a:xfrm>
          <a:prstGeom prst="rect">
            <a:avLst/>
          </a:prstGeom>
        </p:spPr>
        <p:txBody>
          <a:bodyPr wrap="square" lIns="0" tIns="0" rIns="0" bIns="0" rtlCol="0" anchor="t">
            <a:spAutoFit/>
          </a:bodyPr>
          <a:lstStyle/>
          <a:p>
            <a:pPr algn="ctr">
              <a:lnSpc>
                <a:spcPts val="4732"/>
              </a:lnSpc>
            </a:pPr>
            <a:r>
              <a:rPr lang="en-US" sz="3350" b="1" dirty="0">
                <a:solidFill>
                  <a:srgbClr val="2E2F94"/>
                </a:solidFill>
                <a:latin typeface="Poppins" panose="00000500000000000000" pitchFamily="2" charset="0"/>
                <a:ea typeface="League Spartan"/>
                <a:cs typeface="Poppins" panose="00000500000000000000" pitchFamily="2" charset="0"/>
                <a:sym typeface="League Spartan"/>
              </a:rPr>
              <a:t>We achieve these conditions through these strategies…</a:t>
            </a:r>
            <a:r>
              <a:rPr lang="en-US" sz="3350" b="1" dirty="0">
                <a:solidFill>
                  <a:srgbClr val="2E2F94"/>
                </a:solidFill>
                <a:latin typeface="Poppins" panose="00000500000000000000" pitchFamily="2" charset="0"/>
                <a:ea typeface="League Spartan"/>
                <a:cs typeface="Poppins" panose="00000500000000000000" pitchFamily="2" charset="0"/>
              </a:rPr>
              <a:t> </a:t>
            </a:r>
          </a:p>
        </p:txBody>
      </p:sp>
      <p:sp>
        <p:nvSpPr>
          <p:cNvPr id="14" name="TextBox 14">
            <a:extLst>
              <a:ext uri="{FF2B5EF4-FFF2-40B4-BE49-F238E27FC236}">
                <a16:creationId xmlns:a16="http://schemas.microsoft.com/office/drawing/2014/main" id="{1BCCD7CE-3C20-B040-AD3E-F825285535DB}"/>
              </a:ext>
            </a:extLst>
          </p:cNvPr>
          <p:cNvSpPr txBox="1"/>
          <p:nvPr/>
        </p:nvSpPr>
        <p:spPr>
          <a:xfrm>
            <a:off x="962818" y="3050962"/>
            <a:ext cx="10275453" cy="2551468"/>
          </a:xfrm>
          <a:prstGeom prst="rect">
            <a:avLst/>
          </a:prstGeom>
        </p:spPr>
        <p:txBody>
          <a:bodyPr wrap="square" lIns="0" tIns="0" rIns="0" bIns="0" rtlCol="0" anchor="t">
            <a:spAutoFit/>
          </a:bodyPr>
          <a:lstStyle/>
          <a:p>
            <a:pPr algn="ctr">
              <a:lnSpc>
                <a:spcPts val="4013"/>
              </a:lnSpc>
              <a:spcBef>
                <a:spcPct val="0"/>
              </a:spcBef>
            </a:pPr>
            <a:r>
              <a:rPr lang="en-US" sz="3200" b="1" dirty="0">
                <a:solidFill>
                  <a:srgbClr val="2E2F94"/>
                </a:solidFill>
                <a:latin typeface="Poppins"/>
                <a:cs typeface="Poppins"/>
              </a:rPr>
              <a:t>Education</a:t>
            </a:r>
          </a:p>
          <a:p>
            <a:pPr algn="ctr">
              <a:lnSpc>
                <a:spcPts val="4013"/>
              </a:lnSpc>
              <a:spcBef>
                <a:spcPct val="0"/>
              </a:spcBef>
            </a:pPr>
            <a:r>
              <a:rPr lang="en-US" sz="3200" b="1" dirty="0">
                <a:solidFill>
                  <a:srgbClr val="2E2F94"/>
                </a:solidFill>
                <a:latin typeface="Poppins"/>
                <a:cs typeface="Poppins"/>
              </a:rPr>
              <a:t>Leadership Development</a:t>
            </a:r>
          </a:p>
          <a:p>
            <a:pPr algn="ctr">
              <a:lnSpc>
                <a:spcPts val="4013"/>
              </a:lnSpc>
              <a:spcBef>
                <a:spcPct val="0"/>
              </a:spcBef>
            </a:pPr>
            <a:r>
              <a:rPr lang="en-US" sz="3200" b="1" dirty="0">
                <a:solidFill>
                  <a:srgbClr val="2E2F94"/>
                </a:solidFill>
                <a:latin typeface="Poppins"/>
                <a:cs typeface="Poppins"/>
              </a:rPr>
              <a:t>Civic Engagement</a:t>
            </a:r>
          </a:p>
          <a:p>
            <a:pPr algn="ctr">
              <a:lnSpc>
                <a:spcPts val="4013"/>
              </a:lnSpc>
              <a:spcBef>
                <a:spcPct val="0"/>
              </a:spcBef>
            </a:pPr>
            <a:r>
              <a:rPr lang="en-US" sz="3200" b="1" dirty="0">
                <a:solidFill>
                  <a:srgbClr val="2E2F94"/>
                </a:solidFill>
                <a:latin typeface="Poppins"/>
                <a:cs typeface="Poppins"/>
              </a:rPr>
              <a:t>Mobilization of Communities</a:t>
            </a:r>
          </a:p>
          <a:p>
            <a:pPr algn="ctr">
              <a:lnSpc>
                <a:spcPts val="4013"/>
              </a:lnSpc>
              <a:spcBef>
                <a:spcPct val="0"/>
              </a:spcBef>
            </a:pPr>
            <a:r>
              <a:rPr lang="en-US" sz="3200" b="1" dirty="0">
                <a:solidFill>
                  <a:srgbClr val="2E2F94"/>
                </a:solidFill>
                <a:latin typeface="Poppins"/>
                <a:cs typeface="Poppins"/>
              </a:rPr>
              <a:t>Legislative Advocacy</a:t>
            </a:r>
          </a:p>
        </p:txBody>
      </p:sp>
    </p:spTree>
    <p:extLst>
      <p:ext uri="{BB962C8B-B14F-4D97-AF65-F5344CB8AC3E}">
        <p14:creationId xmlns:p14="http://schemas.microsoft.com/office/powerpoint/2010/main" val="3781329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50F08-AD0E-C5C1-2500-00D4449D8F82}"/>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31BFCDA-A2FE-8C6F-3C45-2479F50F52E1}"/>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en-US" sz="1200"/>
          </a:p>
        </p:txBody>
      </p:sp>
      <p:sp>
        <p:nvSpPr>
          <p:cNvPr id="3" name="Freeform 3">
            <a:extLst>
              <a:ext uri="{FF2B5EF4-FFF2-40B4-BE49-F238E27FC236}">
                <a16:creationId xmlns:a16="http://schemas.microsoft.com/office/drawing/2014/main" id="{9FC3B92F-97CD-66CF-59CF-6268ECA4070A}"/>
              </a:ext>
            </a:extLst>
          </p:cNvPr>
          <p:cNvSpPr/>
          <p:nvPr/>
        </p:nvSpPr>
        <p:spPr>
          <a:xfrm>
            <a:off x="6444251" y="5712615"/>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sp>
        <p:nvSpPr>
          <p:cNvPr id="4" name="Freeform 4">
            <a:extLst>
              <a:ext uri="{FF2B5EF4-FFF2-40B4-BE49-F238E27FC236}">
                <a16:creationId xmlns:a16="http://schemas.microsoft.com/office/drawing/2014/main" id="{6FE1054C-CC18-69BB-5C05-437DBD5C7AE3}"/>
              </a:ext>
            </a:extLst>
          </p:cNvPr>
          <p:cNvSpPr/>
          <p:nvPr/>
        </p:nvSpPr>
        <p:spPr>
          <a:xfrm>
            <a:off x="3739151" y="1784350"/>
            <a:ext cx="4713699" cy="459585"/>
          </a:xfrm>
          <a:custGeom>
            <a:avLst/>
            <a:gdLst/>
            <a:ahLst/>
            <a:cxnLst/>
            <a:rect l="l" t="t" r="r" b="b"/>
            <a:pathLst>
              <a:path w="7070549" h="689378">
                <a:moveTo>
                  <a:pt x="0" y="0"/>
                </a:moveTo>
                <a:lnTo>
                  <a:pt x="7070548" y="0"/>
                </a:lnTo>
                <a:lnTo>
                  <a:pt x="7070548" y="689378"/>
                </a:lnTo>
                <a:lnTo>
                  <a:pt x="0" y="689378"/>
                </a:lnTo>
                <a:lnTo>
                  <a:pt x="0" y="0"/>
                </a:lnTo>
                <a:close/>
              </a:path>
            </a:pathLst>
          </a:custGeom>
          <a:blipFill>
            <a:blip r:embed="rId3"/>
            <a:stretch>
              <a:fillRect/>
            </a:stretch>
          </a:blipFill>
        </p:spPr>
        <p:txBody>
          <a:bodyPr/>
          <a:lstStyle/>
          <a:p>
            <a:endParaRPr lang="en-US" sz="1200"/>
          </a:p>
        </p:txBody>
      </p:sp>
      <p:grpSp>
        <p:nvGrpSpPr>
          <p:cNvPr id="5" name="Group 5">
            <a:extLst>
              <a:ext uri="{FF2B5EF4-FFF2-40B4-BE49-F238E27FC236}">
                <a16:creationId xmlns:a16="http://schemas.microsoft.com/office/drawing/2014/main" id="{DE2B7EB7-17E9-5F82-EB3F-B01D865752C9}"/>
              </a:ext>
            </a:extLst>
          </p:cNvPr>
          <p:cNvGrpSpPr/>
          <p:nvPr/>
        </p:nvGrpSpPr>
        <p:grpSpPr>
          <a:xfrm>
            <a:off x="857435" y="2845255"/>
            <a:ext cx="10543380" cy="3506384"/>
            <a:chOff x="0" y="0"/>
            <a:chExt cx="4165286" cy="1148385"/>
          </a:xfrm>
        </p:grpSpPr>
        <p:sp>
          <p:nvSpPr>
            <p:cNvPr id="6" name="Freeform 6">
              <a:extLst>
                <a:ext uri="{FF2B5EF4-FFF2-40B4-BE49-F238E27FC236}">
                  <a16:creationId xmlns:a16="http://schemas.microsoft.com/office/drawing/2014/main" id="{B4EE16E2-C706-1DDB-9D77-AE3D27E4ED9D}"/>
                </a:ext>
              </a:extLst>
            </p:cNvPr>
            <p:cNvSpPr/>
            <p:nvPr/>
          </p:nvSpPr>
          <p:spPr>
            <a:xfrm>
              <a:off x="0" y="0"/>
              <a:ext cx="4165286" cy="1148385"/>
            </a:xfrm>
            <a:custGeom>
              <a:avLst/>
              <a:gdLst/>
              <a:ahLst/>
              <a:cxnLst/>
              <a:rect l="l" t="t" r="r" b="b"/>
              <a:pathLst>
                <a:path w="4165286" h="1148385">
                  <a:moveTo>
                    <a:pt x="12238" y="0"/>
                  </a:moveTo>
                  <a:lnTo>
                    <a:pt x="4153048" y="0"/>
                  </a:lnTo>
                  <a:cubicBezTo>
                    <a:pt x="4159807" y="0"/>
                    <a:pt x="4165286" y="5479"/>
                    <a:pt x="4165286" y="12238"/>
                  </a:cubicBezTo>
                  <a:lnTo>
                    <a:pt x="4165286" y="1136147"/>
                  </a:lnTo>
                  <a:cubicBezTo>
                    <a:pt x="4165286" y="1142906"/>
                    <a:pt x="4159807" y="1148385"/>
                    <a:pt x="4153048" y="1148385"/>
                  </a:cubicBezTo>
                  <a:lnTo>
                    <a:pt x="12238" y="1148385"/>
                  </a:lnTo>
                  <a:cubicBezTo>
                    <a:pt x="5479" y="1148385"/>
                    <a:pt x="0" y="1142906"/>
                    <a:pt x="0" y="1136147"/>
                  </a:cubicBezTo>
                  <a:lnTo>
                    <a:pt x="0" y="12238"/>
                  </a:lnTo>
                  <a:cubicBezTo>
                    <a:pt x="0" y="5479"/>
                    <a:pt x="5479" y="0"/>
                    <a:pt x="12238" y="0"/>
                  </a:cubicBezTo>
                  <a:close/>
                </a:path>
              </a:pathLst>
            </a:custGeom>
            <a:solidFill>
              <a:srgbClr val="F3CA42"/>
            </a:solidFill>
          </p:spPr>
          <p:txBody>
            <a:bodyPr/>
            <a:lstStyle/>
            <a:p>
              <a:endParaRPr lang="en-US" sz="1200"/>
            </a:p>
          </p:txBody>
        </p:sp>
        <p:sp>
          <p:nvSpPr>
            <p:cNvPr id="7" name="TextBox 7">
              <a:extLst>
                <a:ext uri="{FF2B5EF4-FFF2-40B4-BE49-F238E27FC236}">
                  <a16:creationId xmlns:a16="http://schemas.microsoft.com/office/drawing/2014/main" id="{10558242-D2FA-58F1-0D5F-189BAA76F007}"/>
                </a:ext>
              </a:extLst>
            </p:cNvPr>
            <p:cNvSpPr txBox="1"/>
            <p:nvPr/>
          </p:nvSpPr>
          <p:spPr>
            <a:xfrm>
              <a:off x="0" y="-57150"/>
              <a:ext cx="4165286" cy="1205535"/>
            </a:xfrm>
            <a:prstGeom prst="rect">
              <a:avLst/>
            </a:prstGeom>
          </p:spPr>
          <p:txBody>
            <a:bodyPr lIns="33867" tIns="33867" rIns="33867" bIns="33867" rtlCol="0" anchor="ctr"/>
            <a:lstStyle/>
            <a:p>
              <a:pPr algn="ctr">
                <a:lnSpc>
                  <a:spcPts val="1773"/>
                </a:lnSpc>
              </a:pPr>
              <a:endParaRPr sz="1200"/>
            </a:p>
          </p:txBody>
        </p:sp>
      </p:grpSp>
      <p:grpSp>
        <p:nvGrpSpPr>
          <p:cNvPr id="8" name="Group 8">
            <a:extLst>
              <a:ext uri="{FF2B5EF4-FFF2-40B4-BE49-F238E27FC236}">
                <a16:creationId xmlns:a16="http://schemas.microsoft.com/office/drawing/2014/main" id="{33EC7A9E-A558-5011-5BD9-734C945F64ED}"/>
              </a:ext>
            </a:extLst>
          </p:cNvPr>
          <p:cNvGrpSpPr/>
          <p:nvPr/>
        </p:nvGrpSpPr>
        <p:grpSpPr>
          <a:xfrm>
            <a:off x="2739176" y="815639"/>
            <a:ext cx="7013006" cy="1384525"/>
            <a:chOff x="0" y="0"/>
            <a:chExt cx="2766987" cy="414374"/>
          </a:xfrm>
        </p:grpSpPr>
        <p:sp>
          <p:nvSpPr>
            <p:cNvPr id="9" name="Freeform 9">
              <a:extLst>
                <a:ext uri="{FF2B5EF4-FFF2-40B4-BE49-F238E27FC236}">
                  <a16:creationId xmlns:a16="http://schemas.microsoft.com/office/drawing/2014/main" id="{5571A2A8-FF57-1E2D-0D96-2F4B3EA3F50B}"/>
                </a:ext>
              </a:extLst>
            </p:cNvPr>
            <p:cNvSpPr/>
            <p:nvPr/>
          </p:nvSpPr>
          <p:spPr>
            <a:xfrm>
              <a:off x="0" y="0"/>
              <a:ext cx="2766987" cy="414374"/>
            </a:xfrm>
            <a:custGeom>
              <a:avLst/>
              <a:gdLst/>
              <a:ahLst/>
              <a:cxnLst/>
              <a:rect l="l" t="t" r="r" b="b"/>
              <a:pathLst>
                <a:path w="2766987" h="414374">
                  <a:moveTo>
                    <a:pt x="67059" y="0"/>
                  </a:moveTo>
                  <a:lnTo>
                    <a:pt x="2699928" y="0"/>
                  </a:lnTo>
                  <a:cubicBezTo>
                    <a:pt x="2736964" y="0"/>
                    <a:pt x="2766987" y="30023"/>
                    <a:pt x="2766987" y="67059"/>
                  </a:cubicBezTo>
                  <a:lnTo>
                    <a:pt x="2766987" y="347315"/>
                  </a:lnTo>
                  <a:cubicBezTo>
                    <a:pt x="2766987" y="384350"/>
                    <a:pt x="2736964" y="414374"/>
                    <a:pt x="2699928" y="414374"/>
                  </a:cubicBezTo>
                  <a:lnTo>
                    <a:pt x="67059" y="414374"/>
                  </a:lnTo>
                  <a:cubicBezTo>
                    <a:pt x="30023" y="414374"/>
                    <a:pt x="0" y="384350"/>
                    <a:pt x="0" y="347315"/>
                  </a:cubicBezTo>
                  <a:lnTo>
                    <a:pt x="0" y="67059"/>
                  </a:lnTo>
                  <a:cubicBezTo>
                    <a:pt x="0" y="30023"/>
                    <a:pt x="30023" y="0"/>
                    <a:pt x="67059" y="0"/>
                  </a:cubicBezTo>
                  <a:close/>
                </a:path>
              </a:pathLst>
            </a:custGeom>
            <a:solidFill>
              <a:srgbClr val="F3CA42"/>
            </a:solidFill>
          </p:spPr>
          <p:txBody>
            <a:bodyPr/>
            <a:lstStyle/>
            <a:p>
              <a:endParaRPr lang="en-US" sz="1200"/>
            </a:p>
          </p:txBody>
        </p:sp>
        <p:sp>
          <p:nvSpPr>
            <p:cNvPr id="10" name="TextBox 10">
              <a:extLst>
                <a:ext uri="{FF2B5EF4-FFF2-40B4-BE49-F238E27FC236}">
                  <a16:creationId xmlns:a16="http://schemas.microsoft.com/office/drawing/2014/main" id="{D0D1D9AD-601E-A200-9714-689DF17B50D3}"/>
                </a:ext>
              </a:extLst>
            </p:cNvPr>
            <p:cNvSpPr txBox="1"/>
            <p:nvPr/>
          </p:nvSpPr>
          <p:spPr>
            <a:xfrm>
              <a:off x="0" y="-57150"/>
              <a:ext cx="2766987" cy="471524"/>
            </a:xfrm>
            <a:prstGeom prst="rect">
              <a:avLst/>
            </a:prstGeom>
          </p:spPr>
          <p:txBody>
            <a:bodyPr lIns="33867" tIns="33867" rIns="33867" bIns="33867" rtlCol="0" anchor="ctr"/>
            <a:lstStyle/>
            <a:p>
              <a:pPr algn="ctr">
                <a:lnSpc>
                  <a:spcPts val="1773"/>
                </a:lnSpc>
              </a:pPr>
              <a:endParaRPr sz="1200"/>
            </a:p>
          </p:txBody>
        </p:sp>
      </p:grpSp>
      <p:sp>
        <p:nvSpPr>
          <p:cNvPr id="11" name="Freeform 11">
            <a:extLst>
              <a:ext uri="{FF2B5EF4-FFF2-40B4-BE49-F238E27FC236}">
                <a16:creationId xmlns:a16="http://schemas.microsoft.com/office/drawing/2014/main" id="{8201423F-F0EA-038A-A02C-609B295D227E}"/>
              </a:ext>
            </a:extLst>
          </p:cNvPr>
          <p:cNvSpPr/>
          <p:nvPr/>
        </p:nvSpPr>
        <p:spPr>
          <a:xfrm>
            <a:off x="-836087" y="-460505"/>
            <a:ext cx="2560418" cy="3341492"/>
          </a:xfrm>
          <a:custGeom>
            <a:avLst/>
            <a:gdLst/>
            <a:ahLst/>
            <a:cxnLst/>
            <a:rect l="l" t="t" r="r" b="b"/>
            <a:pathLst>
              <a:path w="3840627" h="5012238">
                <a:moveTo>
                  <a:pt x="0" y="0"/>
                </a:moveTo>
                <a:lnTo>
                  <a:pt x="3840627" y="0"/>
                </a:lnTo>
                <a:lnTo>
                  <a:pt x="3840627" y="5012238"/>
                </a:lnTo>
                <a:lnTo>
                  <a:pt x="0" y="501223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2" name="Freeform 12">
            <a:extLst>
              <a:ext uri="{FF2B5EF4-FFF2-40B4-BE49-F238E27FC236}">
                <a16:creationId xmlns:a16="http://schemas.microsoft.com/office/drawing/2014/main" id="{F5FF740B-58A8-DF01-9C7C-D251CDB41C41}"/>
              </a:ext>
            </a:extLst>
          </p:cNvPr>
          <p:cNvSpPr/>
          <p:nvPr/>
        </p:nvSpPr>
        <p:spPr>
          <a:xfrm flipH="1">
            <a:off x="10467670" y="-460505"/>
            <a:ext cx="2560418" cy="3341492"/>
          </a:xfrm>
          <a:custGeom>
            <a:avLst/>
            <a:gdLst/>
            <a:ahLst/>
            <a:cxnLst/>
            <a:rect l="l" t="t" r="r" b="b"/>
            <a:pathLst>
              <a:path w="3840627" h="5012238">
                <a:moveTo>
                  <a:pt x="3840627" y="0"/>
                </a:moveTo>
                <a:lnTo>
                  <a:pt x="0" y="0"/>
                </a:lnTo>
                <a:lnTo>
                  <a:pt x="0" y="5012238"/>
                </a:lnTo>
                <a:lnTo>
                  <a:pt x="3840627" y="5012238"/>
                </a:lnTo>
                <a:lnTo>
                  <a:pt x="38406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sz="1200"/>
          </a:p>
        </p:txBody>
      </p:sp>
      <p:sp>
        <p:nvSpPr>
          <p:cNvPr id="13" name="TextBox 13">
            <a:extLst>
              <a:ext uri="{FF2B5EF4-FFF2-40B4-BE49-F238E27FC236}">
                <a16:creationId xmlns:a16="http://schemas.microsoft.com/office/drawing/2014/main" id="{77FFE746-5B7C-9368-C4AA-8B0395AFED16}"/>
              </a:ext>
            </a:extLst>
          </p:cNvPr>
          <p:cNvSpPr txBox="1"/>
          <p:nvPr/>
        </p:nvSpPr>
        <p:spPr>
          <a:xfrm>
            <a:off x="2872086" y="908939"/>
            <a:ext cx="6740864" cy="1168205"/>
          </a:xfrm>
          <a:prstGeom prst="rect">
            <a:avLst/>
          </a:prstGeom>
        </p:spPr>
        <p:txBody>
          <a:bodyPr wrap="square" lIns="0" tIns="0" rIns="0" bIns="0" rtlCol="0" anchor="t">
            <a:spAutoFit/>
          </a:bodyPr>
          <a:lstStyle/>
          <a:p>
            <a:pPr algn="ctr">
              <a:lnSpc>
                <a:spcPts val="4732"/>
              </a:lnSpc>
            </a:pPr>
            <a:r>
              <a:rPr lang="en-US" sz="3350" b="1" dirty="0">
                <a:solidFill>
                  <a:srgbClr val="2E2F94"/>
                </a:solidFill>
                <a:latin typeface="Poppins" panose="00000500000000000000" pitchFamily="2" charset="0"/>
                <a:ea typeface="League Spartan"/>
                <a:cs typeface="Poppins" panose="00000500000000000000" pitchFamily="2" charset="0"/>
                <a:sym typeface="League Spartan"/>
              </a:rPr>
              <a:t>We work on these activities with and for…</a:t>
            </a:r>
            <a:endParaRPr lang="en-US" sz="3350" b="1" dirty="0">
              <a:solidFill>
                <a:srgbClr val="2E2F94"/>
              </a:solidFill>
              <a:latin typeface="Poppins" panose="00000500000000000000" pitchFamily="2" charset="0"/>
              <a:ea typeface="League Spartan"/>
              <a:cs typeface="Poppins" panose="00000500000000000000" pitchFamily="2" charset="0"/>
            </a:endParaRPr>
          </a:p>
        </p:txBody>
      </p:sp>
      <p:sp>
        <p:nvSpPr>
          <p:cNvPr id="14" name="TextBox 14">
            <a:extLst>
              <a:ext uri="{FF2B5EF4-FFF2-40B4-BE49-F238E27FC236}">
                <a16:creationId xmlns:a16="http://schemas.microsoft.com/office/drawing/2014/main" id="{D882EBA7-04D0-076A-498B-47B86DB0BBE1}"/>
              </a:ext>
            </a:extLst>
          </p:cNvPr>
          <p:cNvSpPr txBox="1"/>
          <p:nvPr/>
        </p:nvSpPr>
        <p:spPr>
          <a:xfrm>
            <a:off x="958273" y="3680965"/>
            <a:ext cx="10275453" cy="2067233"/>
          </a:xfrm>
          <a:prstGeom prst="rect">
            <a:avLst/>
          </a:prstGeom>
        </p:spPr>
        <p:txBody>
          <a:bodyPr wrap="square" lIns="0" tIns="0" rIns="0" bIns="0" rtlCol="0" anchor="t">
            <a:spAutoFit/>
          </a:bodyPr>
          <a:lstStyle/>
          <a:p>
            <a:pPr algn="ctr">
              <a:lnSpc>
                <a:spcPts val="4013"/>
              </a:lnSpc>
              <a:spcBef>
                <a:spcPct val="0"/>
              </a:spcBef>
            </a:pPr>
            <a:r>
              <a:rPr lang="en-US" sz="4000" b="1" dirty="0">
                <a:latin typeface="Poppins" panose="00000500000000000000" pitchFamily="2" charset="0"/>
                <a:cs typeface="Poppins" panose="00000500000000000000" pitchFamily="2" charset="0"/>
              </a:rPr>
              <a:t>People of faith and goodwill who invite our support and who have a willingness to actively pursue justice for all people</a:t>
            </a:r>
            <a:endParaRPr lang="en-US" sz="4000" b="1" dirty="0">
              <a:solidFill>
                <a:srgbClr val="2E2F94"/>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6292324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1023</TotalTime>
  <Words>1081</Words>
  <Application>Microsoft Office PowerPoint</Application>
  <PresentationFormat>Widescreen</PresentationFormat>
  <Paragraphs>97</Paragraphs>
  <Slides>28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Aptos</vt:lpstr>
      <vt:lpstr>Aptos Display</vt:lpstr>
      <vt:lpstr>Arial</vt:lpstr>
      <vt:lpstr>League Spartan</vt:lpstr>
      <vt:lpstr>Poppins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LaKeisha Cook</dc:creator>
  <cp:lastModifiedBy>Kevin Byrnes</cp:lastModifiedBy>
  <cp:revision>4</cp:revision>
  <dcterms:created xsi:type="dcterms:W3CDTF">2026-02-02T20:19:09Z</dcterms:created>
  <dcterms:modified xsi:type="dcterms:W3CDTF">2026-02-05T15:49:02Z</dcterms:modified>
</cp:coreProperties>
</file>